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256" r:id="rId2"/>
    <p:sldId id="410" r:id="rId3"/>
    <p:sldId id="426" r:id="rId4"/>
    <p:sldId id="355" r:id="rId5"/>
    <p:sldId id="424" r:id="rId6"/>
    <p:sldId id="353" r:id="rId7"/>
    <p:sldId id="354" r:id="rId8"/>
    <p:sldId id="356" r:id="rId9"/>
    <p:sldId id="261" r:id="rId10"/>
    <p:sldId id="379" r:id="rId11"/>
    <p:sldId id="380" r:id="rId12"/>
    <p:sldId id="381" r:id="rId13"/>
    <p:sldId id="382" r:id="rId14"/>
    <p:sldId id="383" r:id="rId15"/>
    <p:sldId id="349" r:id="rId16"/>
    <p:sldId id="456" r:id="rId17"/>
    <p:sldId id="457" r:id="rId18"/>
    <p:sldId id="458" r:id="rId19"/>
    <p:sldId id="459" r:id="rId20"/>
    <p:sldId id="460" r:id="rId21"/>
    <p:sldId id="461" r:id="rId22"/>
    <p:sldId id="474" r:id="rId23"/>
    <p:sldId id="475" r:id="rId24"/>
    <p:sldId id="462" r:id="rId25"/>
    <p:sldId id="465" r:id="rId26"/>
    <p:sldId id="466" r:id="rId27"/>
    <p:sldId id="467" r:id="rId28"/>
    <p:sldId id="468" r:id="rId29"/>
    <p:sldId id="469" r:id="rId30"/>
    <p:sldId id="470" r:id="rId31"/>
    <p:sldId id="471" r:id="rId32"/>
    <p:sldId id="472" r:id="rId33"/>
    <p:sldId id="473" r:id="rId34"/>
    <p:sldId id="476" r:id="rId35"/>
    <p:sldId id="477" r:id="rId36"/>
    <p:sldId id="463" r:id="rId37"/>
    <p:sldId id="263" r:id="rId38"/>
    <p:sldId id="264" r:id="rId39"/>
    <p:sldId id="267" r:id="rId40"/>
    <p:sldId id="277" r:id="rId41"/>
    <p:sldId id="480" r:id="rId42"/>
    <p:sldId id="481" r:id="rId43"/>
    <p:sldId id="357" r:id="rId44"/>
    <p:sldId id="400" r:id="rId45"/>
    <p:sldId id="401" r:id="rId46"/>
    <p:sldId id="402" r:id="rId47"/>
    <p:sldId id="403" r:id="rId48"/>
    <p:sldId id="404" r:id="rId4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0000"/>
    <a:srgbClr val="E61020"/>
    <a:srgbClr val="222222"/>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01"/>
    <p:restoredTop sz="76726"/>
  </p:normalViewPr>
  <p:slideViewPr>
    <p:cSldViewPr snapToGrid="0">
      <p:cViewPr>
        <p:scale>
          <a:sx n="72" d="100"/>
          <a:sy n="72" d="100"/>
        </p:scale>
        <p:origin x="-1613"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20" cy="480060"/>
          </a:xfrm>
          <a:prstGeom prst="rect">
            <a:avLst/>
          </a:prstGeom>
        </p:spPr>
        <p:txBody>
          <a:bodyPr vert="horz" lIns="96656" tIns="48328" rIns="96656" bIns="48328" rtlCol="0"/>
          <a:lstStyle>
            <a:lvl1pPr algn="l">
              <a:defRPr sz="1200"/>
            </a:lvl1pPr>
          </a:lstStyle>
          <a:p>
            <a:endParaRPr lang="en-US"/>
          </a:p>
        </p:txBody>
      </p:sp>
      <p:sp>
        <p:nvSpPr>
          <p:cNvPr id="3" name="Date Placeholder 2"/>
          <p:cNvSpPr>
            <a:spLocks noGrp="1"/>
          </p:cNvSpPr>
          <p:nvPr>
            <p:ph type="dt" sz="quarter" idx="1"/>
          </p:nvPr>
        </p:nvSpPr>
        <p:spPr>
          <a:xfrm>
            <a:off x="4143587" y="2"/>
            <a:ext cx="3169920" cy="480060"/>
          </a:xfrm>
          <a:prstGeom prst="rect">
            <a:avLst/>
          </a:prstGeom>
        </p:spPr>
        <p:txBody>
          <a:bodyPr vert="horz" lIns="96656" tIns="48328" rIns="96656" bIns="48328" rtlCol="0"/>
          <a:lstStyle>
            <a:lvl1pPr algn="r">
              <a:defRPr sz="1200"/>
            </a:lvl1pPr>
          </a:lstStyle>
          <a:p>
            <a:fld id="{BE36EF20-56E6-A245-A0C6-FCE94244DF49}" type="datetimeFigureOut">
              <a:rPr lang="en-US" smtClean="0"/>
              <a:pPr/>
              <a:t>10/22/2019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56" tIns="48328" rIns="96656" bIns="48328"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56" tIns="48328" rIns="96656" bIns="48328" rtlCol="0" anchor="b"/>
          <a:lstStyle>
            <a:lvl1pPr algn="r">
              <a:defRPr sz="1200"/>
            </a:lvl1pPr>
          </a:lstStyle>
          <a:p>
            <a:fld id="{FE1BB279-24D0-E74F-842C-97E9CC576B4A}" type="slidenum">
              <a:rPr lang="en-US" smtClean="0"/>
              <a:pPr/>
              <a:t>‹#›</a:t>
            </a:fld>
            <a:endParaRPr lang="en-US"/>
          </a:p>
        </p:txBody>
      </p:sp>
    </p:spTree>
    <p:extLst>
      <p:ext uri="{BB962C8B-B14F-4D97-AF65-F5344CB8AC3E}">
        <p14:creationId xmlns:p14="http://schemas.microsoft.com/office/powerpoint/2010/main" val="6118197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20" cy="480060"/>
          </a:xfrm>
          <a:prstGeom prst="rect">
            <a:avLst/>
          </a:prstGeom>
        </p:spPr>
        <p:txBody>
          <a:bodyPr vert="horz" lIns="96656" tIns="48328" rIns="96656" bIns="48328" rtlCol="0"/>
          <a:lstStyle>
            <a:lvl1pPr algn="l">
              <a:defRPr sz="1200"/>
            </a:lvl1pPr>
          </a:lstStyle>
          <a:p>
            <a:endParaRPr lang="en-US"/>
          </a:p>
        </p:txBody>
      </p:sp>
      <p:sp>
        <p:nvSpPr>
          <p:cNvPr id="3" name="Date Placeholder 2"/>
          <p:cNvSpPr>
            <a:spLocks noGrp="1"/>
          </p:cNvSpPr>
          <p:nvPr>
            <p:ph type="dt" idx="1"/>
          </p:nvPr>
        </p:nvSpPr>
        <p:spPr>
          <a:xfrm>
            <a:off x="4143587" y="2"/>
            <a:ext cx="3169920" cy="480060"/>
          </a:xfrm>
          <a:prstGeom prst="rect">
            <a:avLst/>
          </a:prstGeom>
        </p:spPr>
        <p:txBody>
          <a:bodyPr vert="horz" lIns="96656" tIns="48328" rIns="96656" bIns="48328" rtlCol="0"/>
          <a:lstStyle>
            <a:lvl1pPr algn="r">
              <a:defRPr sz="1200"/>
            </a:lvl1pPr>
          </a:lstStyle>
          <a:p>
            <a:fld id="{4E0C6487-8DF9-0448-87B9-229C629F1A86}" type="datetimeFigureOut">
              <a:rPr lang="en-US" smtClean="0"/>
              <a:pPr/>
              <a:t>10/22/2019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6" tIns="48328" rIns="96656" bIns="48328" rtlCol="0" anchor="ctr"/>
          <a:lstStyle/>
          <a:p>
            <a:endParaRPr lang="en-US"/>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6" tIns="48328" rIns="96656" bIns="4832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56" tIns="48328" rIns="96656" bIns="48328"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6" tIns="48328" rIns="96656" bIns="48328" rtlCol="0" anchor="b"/>
          <a:lstStyle>
            <a:lvl1pPr algn="r">
              <a:defRPr sz="1200"/>
            </a:lvl1pPr>
          </a:lstStyle>
          <a:p>
            <a:fld id="{2673916B-D2F7-E340-96C7-8D932FD23B54}" type="slidenum">
              <a:rPr lang="en-US" smtClean="0"/>
              <a:pPr/>
              <a:t>‹#›</a:t>
            </a:fld>
            <a:endParaRPr lang="en-US"/>
          </a:p>
        </p:txBody>
      </p:sp>
    </p:spTree>
    <p:extLst>
      <p:ext uri="{BB962C8B-B14F-4D97-AF65-F5344CB8AC3E}">
        <p14:creationId xmlns:p14="http://schemas.microsoft.com/office/powerpoint/2010/main" val="7128218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Edges</a:t>
            </a:r>
            <a:r>
              <a:rPr lang="en-US" sz="1200" b="0" i="0" kern="1200">
                <a:solidFill>
                  <a:schemeClr val="tx1"/>
                </a:solidFill>
                <a:effectLst/>
                <a:latin typeface="+mn-lt"/>
                <a:ea typeface="+mn-ea"/>
                <a:cs typeface="+mn-cs"/>
              </a:rPr>
              <a:t> are significant local changes in the image and are </a:t>
            </a:r>
            <a:r>
              <a:rPr lang="en-US" sz="1200" b="1" i="0" kern="1200">
                <a:solidFill>
                  <a:schemeClr val="tx1"/>
                </a:solidFill>
                <a:effectLst/>
                <a:latin typeface="+mn-lt"/>
                <a:ea typeface="+mn-ea"/>
                <a:cs typeface="+mn-cs"/>
              </a:rPr>
              <a:t>important</a:t>
            </a:r>
            <a:r>
              <a:rPr lang="en-US" sz="1200" b="0" i="0" kern="1200">
                <a:solidFill>
                  <a:schemeClr val="tx1"/>
                </a:solidFill>
                <a:effectLst/>
                <a:latin typeface="+mn-lt"/>
                <a:ea typeface="+mn-ea"/>
                <a:cs typeface="+mn-cs"/>
              </a:rPr>
              <a:t> features for analyzing </a:t>
            </a:r>
            <a:r>
              <a:rPr lang="en-US" sz="1200" b="0" i="0" kern="1200" err="1">
                <a:solidFill>
                  <a:schemeClr val="tx1"/>
                </a:solidFill>
                <a:effectLst/>
                <a:latin typeface="+mn-lt"/>
                <a:ea typeface="+mn-ea"/>
                <a:cs typeface="+mn-cs"/>
              </a:rPr>
              <a:t>images.</a:t>
            </a:r>
            <a:r>
              <a:rPr lang="en-US" sz="1200" b="1" i="0" kern="1200" err="1">
                <a:solidFill>
                  <a:schemeClr val="tx1"/>
                </a:solidFill>
                <a:effectLst/>
                <a:latin typeface="+mn-lt"/>
                <a:ea typeface="+mn-ea"/>
                <a:cs typeface="+mn-cs"/>
              </a:rPr>
              <a:t>Edges</a:t>
            </a:r>
            <a:r>
              <a:rPr lang="en-US" sz="1200" b="0" i="0" kern="1200">
                <a:solidFill>
                  <a:schemeClr val="tx1"/>
                </a:solidFill>
                <a:effectLst/>
                <a:latin typeface="+mn-lt"/>
                <a:ea typeface="+mn-ea"/>
                <a:cs typeface="+mn-cs"/>
              </a:rPr>
              <a:t> typically occur on the boundary between two different regions in an image.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1</a:t>
            </a:fld>
            <a:endParaRPr lang="en-US"/>
          </a:p>
        </p:txBody>
      </p:sp>
    </p:spTree>
    <p:extLst>
      <p:ext uri="{BB962C8B-B14F-4D97-AF65-F5344CB8AC3E}">
        <p14:creationId xmlns:p14="http://schemas.microsoft.com/office/powerpoint/2010/main" val="140478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E5B6227C-3339-488B-8C7D-631526373070}" type="slidenum">
              <a:rPr lang="en-US" sz="1100"/>
              <a:pPr/>
              <a:t>39</a:t>
            </a:fld>
            <a:endParaRPr lang="en-US" sz="11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86685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A2ED90C5-33D0-4C3E-8D6C-D9BA1DF913C4}" type="slidenum">
              <a:rPr lang="en-US" sz="1100"/>
              <a:pPr/>
              <a:t>40</a:t>
            </a:fld>
            <a:endParaRPr lang="en-US" sz="11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49346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A2ED90C5-33D0-4C3E-8D6C-D9BA1DF913C4}" type="slidenum">
              <a:rPr lang="en-US" sz="1100"/>
              <a:pPr/>
              <a:t>41</a:t>
            </a:fld>
            <a:endParaRPr lang="en-US" sz="11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34189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A2ED90C5-33D0-4C3E-8D6C-D9BA1DF913C4}" type="slidenum">
              <a:rPr lang="en-US" sz="1100"/>
              <a:pPr/>
              <a:t>42</a:t>
            </a:fld>
            <a:endParaRPr lang="en-US" sz="11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3200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Gradient</a:t>
            </a:r>
            <a:r>
              <a:rPr lang="en-US" baseline="0"/>
              <a:t> is a vector!</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46</a:t>
            </a:fld>
            <a:endParaRPr lang="en-US"/>
          </a:p>
        </p:txBody>
      </p:sp>
    </p:spTree>
    <p:extLst>
      <p:ext uri="{BB962C8B-B14F-4D97-AF65-F5344CB8AC3E}">
        <p14:creationId xmlns:p14="http://schemas.microsoft.com/office/powerpoint/2010/main" val="1104435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 can threshold the gradient map, and choose edges to be the pixels above T.</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47</a:t>
            </a:fld>
            <a:endParaRPr lang="en-US"/>
          </a:p>
        </p:txBody>
      </p:sp>
    </p:spTree>
    <p:extLst>
      <p:ext uri="{BB962C8B-B14F-4D97-AF65-F5344CB8AC3E}">
        <p14:creationId xmlns:p14="http://schemas.microsoft.com/office/powerpoint/2010/main" val="41788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Thresholding is….</a:t>
            </a:r>
          </a:p>
        </p:txBody>
      </p:sp>
      <p:sp>
        <p:nvSpPr>
          <p:cNvPr id="4" name="Slide Number Placeholder 3"/>
          <p:cNvSpPr>
            <a:spLocks noGrp="1"/>
          </p:cNvSpPr>
          <p:nvPr>
            <p:ph type="sldNum" sz="quarter" idx="10"/>
          </p:nvPr>
        </p:nvSpPr>
        <p:spPr/>
        <p:txBody>
          <a:bodyPr/>
          <a:lstStyle/>
          <a:p>
            <a:fld id="{2673916B-D2F7-E340-96C7-8D932FD23B54}" type="slidenum">
              <a:rPr lang="en-US" smtClean="0"/>
              <a:pPr/>
              <a:t>48</a:t>
            </a:fld>
            <a:endParaRPr lang="en-US"/>
          </a:p>
        </p:txBody>
      </p:sp>
    </p:spTree>
    <p:extLst>
      <p:ext uri="{BB962C8B-B14F-4D97-AF65-F5344CB8AC3E}">
        <p14:creationId xmlns:p14="http://schemas.microsoft.com/office/powerpoint/2010/main" val="1128571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Edges</a:t>
            </a:r>
            <a:r>
              <a:rPr lang="en-US" sz="1200" b="0" i="0" kern="1200">
                <a:solidFill>
                  <a:schemeClr val="tx1"/>
                </a:solidFill>
                <a:effectLst/>
                <a:latin typeface="+mn-lt"/>
                <a:ea typeface="+mn-ea"/>
                <a:cs typeface="+mn-cs"/>
              </a:rPr>
              <a:t> are significant local changes in the image and are </a:t>
            </a:r>
            <a:r>
              <a:rPr lang="en-US" sz="1200" b="1" i="0" kern="1200">
                <a:solidFill>
                  <a:schemeClr val="tx1"/>
                </a:solidFill>
                <a:effectLst/>
                <a:latin typeface="+mn-lt"/>
                <a:ea typeface="+mn-ea"/>
                <a:cs typeface="+mn-cs"/>
              </a:rPr>
              <a:t>important</a:t>
            </a:r>
            <a:r>
              <a:rPr lang="en-US" sz="1200" b="0" i="0" kern="1200">
                <a:solidFill>
                  <a:schemeClr val="tx1"/>
                </a:solidFill>
                <a:effectLst/>
                <a:latin typeface="+mn-lt"/>
                <a:ea typeface="+mn-ea"/>
                <a:cs typeface="+mn-cs"/>
              </a:rPr>
              <a:t> features for analyzing images. </a:t>
            </a:r>
            <a:r>
              <a:rPr lang="en-US" sz="1200" b="1" i="0" kern="1200">
                <a:solidFill>
                  <a:schemeClr val="tx1"/>
                </a:solidFill>
                <a:effectLst/>
                <a:latin typeface="+mn-lt"/>
                <a:ea typeface="+mn-ea"/>
                <a:cs typeface="+mn-cs"/>
              </a:rPr>
              <a:t>Edges</a:t>
            </a:r>
            <a:r>
              <a:rPr lang="en-US" sz="1200" b="0" i="0" kern="1200">
                <a:solidFill>
                  <a:schemeClr val="tx1"/>
                </a:solidFill>
                <a:effectLst/>
                <a:latin typeface="+mn-lt"/>
                <a:ea typeface="+mn-ea"/>
                <a:cs typeface="+mn-cs"/>
              </a:rPr>
              <a:t> typically occur on the boundary between two different regions in an image.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4</a:t>
            </a:fld>
            <a:endParaRPr lang="en-US"/>
          </a:p>
        </p:txBody>
      </p:sp>
    </p:spTree>
    <p:extLst>
      <p:ext uri="{BB962C8B-B14F-4D97-AF65-F5344CB8AC3E}">
        <p14:creationId xmlns:p14="http://schemas.microsoft.com/office/powerpoint/2010/main" val="93257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Hubel</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Wiesel</a:t>
            </a:r>
            <a:r>
              <a:rPr lang="zh-CN" altLang="en-US" sz="1200" b="0" i="0" kern="1200" dirty="0" smtClean="0">
                <a:solidFill>
                  <a:schemeClr val="tx1"/>
                </a:solidFill>
                <a:effectLst/>
                <a:latin typeface="+mn-lt"/>
                <a:ea typeface="+mn-ea"/>
                <a:cs typeface="+mn-cs"/>
              </a:rPr>
              <a:t>在猫视觉皮层实验中，首次观察到视觉初级皮层的神经元对移动的边缘刺激敏感，并定义了简单和复杂细胞，发现了视功能柱结构。此项工作为视觉神经研究奠定了重要的基础，两人在</a:t>
            </a:r>
            <a:r>
              <a:rPr lang="en-US" altLang="zh-CN" sz="1200" b="0" i="0" kern="1200" dirty="0" smtClean="0">
                <a:solidFill>
                  <a:schemeClr val="tx1"/>
                </a:solidFill>
                <a:effectLst/>
                <a:latin typeface="+mn-lt"/>
                <a:ea typeface="+mn-ea"/>
                <a:cs typeface="+mn-cs"/>
              </a:rPr>
              <a:t>1981</a:t>
            </a:r>
            <a:r>
              <a:rPr lang="zh-CN" altLang="en-US" sz="1200" b="0" i="0" kern="1200" dirty="0" smtClean="0">
                <a:solidFill>
                  <a:schemeClr val="tx1"/>
                </a:solidFill>
                <a:effectLst/>
                <a:latin typeface="+mn-lt"/>
                <a:ea typeface="+mn-ea"/>
                <a:cs typeface="+mn-cs"/>
              </a:rPr>
              <a:t>年共享了诺贝尔生理学或医学奖，以表彰他们在“视觉系统信息加工”的重要贡献。</a:t>
            </a:r>
            <a:endParaRPr lang="zh-CN" altLang="en-US" dirty="0"/>
          </a:p>
        </p:txBody>
      </p:sp>
      <p:sp>
        <p:nvSpPr>
          <p:cNvPr id="4" name="灯片编号占位符 3"/>
          <p:cNvSpPr>
            <a:spLocks noGrp="1"/>
          </p:cNvSpPr>
          <p:nvPr>
            <p:ph type="sldNum" sz="quarter" idx="10"/>
          </p:nvPr>
        </p:nvSpPr>
        <p:spPr/>
        <p:txBody>
          <a:bodyPr/>
          <a:lstStyle/>
          <a:p>
            <a:fld id="{2673916B-D2F7-E340-96C7-8D932FD23B54}" type="slidenum">
              <a:rPr lang="en-US" smtClean="0"/>
              <a:pPr/>
              <a:t>5</a:t>
            </a:fld>
            <a:endParaRPr lang="en-US"/>
          </a:p>
        </p:txBody>
      </p:sp>
    </p:spTree>
    <p:extLst>
      <p:ext uri="{BB962C8B-B14F-4D97-AF65-F5344CB8AC3E}">
        <p14:creationId xmlns:p14="http://schemas.microsoft.com/office/powerpoint/2010/main" val="393046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Hubel</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Wiesel</a:t>
            </a:r>
            <a:r>
              <a:rPr lang="zh-CN" altLang="en-US" sz="1200" b="0" i="0" kern="1200" dirty="0" smtClean="0">
                <a:solidFill>
                  <a:schemeClr val="tx1"/>
                </a:solidFill>
                <a:effectLst/>
                <a:latin typeface="+mn-lt"/>
                <a:ea typeface="+mn-ea"/>
                <a:cs typeface="+mn-cs"/>
              </a:rPr>
              <a:t>首先试图让视觉皮层中的神经元对传统的视觉刺激如点做出反应。他们几乎没有成功。不管圆圈的大小和位置，它们的神经元都不在乎。后来有一天，当他们从另一个顽固沉默的神经元录音时，当他们改变用来呈现刺激的投影幻灯片时，神经元突然开始疯狂地放电。原来，手机对幻灯片边缘有反应。就在那时，</a:t>
            </a:r>
            <a:r>
              <a:rPr lang="en-US" altLang="zh-CN" sz="1200" b="0" i="0" kern="1200" dirty="0" err="1" smtClean="0">
                <a:solidFill>
                  <a:schemeClr val="tx1"/>
                </a:solidFill>
                <a:effectLst/>
                <a:latin typeface="+mn-lt"/>
                <a:ea typeface="+mn-ea"/>
                <a:cs typeface="+mn-cs"/>
              </a:rPr>
              <a:t>hubel</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wiesel</a:t>
            </a:r>
            <a:r>
              <a:rPr lang="zh-CN" altLang="en-US" sz="1200" b="0" i="0" kern="1200" dirty="0" smtClean="0">
                <a:solidFill>
                  <a:schemeClr val="tx1"/>
                </a:solidFill>
                <a:effectLst/>
                <a:latin typeface="+mn-lt"/>
                <a:ea typeface="+mn-ea"/>
                <a:cs typeface="+mn-cs"/>
              </a:rPr>
              <a:t>发现有专门用来检测线条的细胞，这是视觉世界的一个基本特征。</a:t>
            </a:r>
            <a:endParaRPr lang="en-US" dirty="0"/>
          </a:p>
        </p:txBody>
      </p:sp>
      <p:sp>
        <p:nvSpPr>
          <p:cNvPr id="4" name="Slide Number Placeholder 3"/>
          <p:cNvSpPr>
            <a:spLocks noGrp="1"/>
          </p:cNvSpPr>
          <p:nvPr>
            <p:ph type="sldNum" sz="quarter" idx="10"/>
          </p:nvPr>
        </p:nvSpPr>
        <p:spPr/>
        <p:txBody>
          <a:bodyPr/>
          <a:lstStyle/>
          <a:p>
            <a:fld id="{2673916B-D2F7-E340-96C7-8D932FD23B54}" type="slidenum">
              <a:rPr lang="en-US" smtClean="0"/>
              <a:pPr/>
              <a:t>6</a:t>
            </a:fld>
            <a:endParaRPr lang="en-US"/>
          </a:p>
        </p:txBody>
      </p:sp>
    </p:spTree>
    <p:extLst>
      <p:ext uri="{BB962C8B-B14F-4D97-AF65-F5344CB8AC3E}">
        <p14:creationId xmlns:p14="http://schemas.microsoft.com/office/powerpoint/2010/main" val="11815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Part-deleted</a:t>
            </a:r>
            <a:r>
              <a:rPr lang="en-US" sz="1200" b="0" i="0" kern="1200" dirty="0">
                <a:solidFill>
                  <a:schemeClr val="tx1"/>
                </a:solidFill>
                <a:effectLst/>
                <a:latin typeface="+mn-lt"/>
                <a:ea typeface="+mn-ea"/>
                <a:cs typeface="+mn-cs"/>
              </a:rPr>
              <a:t> complementary images were created by deleting approximately half the components from each image. In this way each complementary images contained about 50% of the original contour. Put together the two complementary images would reproduce the intact line drawing. A same name, different exemplar image was also created (right column) to assess non-visual priming in a naming experiment (</a:t>
            </a:r>
            <a:r>
              <a:rPr lang="en-US" sz="1200" b="0" i="0" kern="1200" dirty="0" err="1">
                <a:solidFill>
                  <a:schemeClr val="tx1"/>
                </a:solidFill>
                <a:effectLst/>
                <a:latin typeface="+mn-lt"/>
                <a:ea typeface="+mn-ea"/>
                <a:cs typeface="+mn-cs"/>
              </a:rPr>
              <a:t>Biederman</a:t>
            </a:r>
            <a:r>
              <a:rPr lang="en-US" sz="1200" b="0" i="0" kern="1200" dirty="0">
                <a:solidFill>
                  <a:schemeClr val="tx1"/>
                </a:solidFill>
                <a:effectLst/>
                <a:latin typeface="+mn-lt"/>
                <a:ea typeface="+mn-ea"/>
                <a:cs typeface="+mn-cs"/>
              </a:rPr>
              <a:t> and Cooper, 1991).</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Performance of human subjects on identical and complement images was strikingly different indicating that complementary part-deleted image pairs were</a:t>
            </a:r>
            <a:r>
              <a:rPr lang="en-US" sz="1200" b="1" i="0" kern="1200" dirty="0">
                <a:solidFill>
                  <a:schemeClr val="tx1"/>
                </a:solidFill>
                <a:effectLst/>
                <a:latin typeface="+mn-lt"/>
                <a:ea typeface="+mn-ea"/>
                <a:cs typeface="+mn-cs"/>
              </a:rPr>
              <a:t> not equivalent to each other</a:t>
            </a:r>
            <a:r>
              <a:rPr lang="en-US" sz="1200" b="0" i="0" kern="1200" dirty="0">
                <a:solidFill>
                  <a:schemeClr val="tx1"/>
                </a:solidFill>
                <a:effectLst/>
                <a:latin typeface="+mn-lt"/>
                <a:ea typeface="+mn-ea"/>
                <a:cs typeface="+mn-cs"/>
              </a:rPr>
              <a:t> for human observers. In fact, the complement image was perceived as if it were a different exemplar of the same category.</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2673916B-D2F7-E340-96C7-8D932FD23B54}" type="slidenum">
              <a:rPr lang="en-US" smtClean="0"/>
              <a:pPr/>
              <a:t>7</a:t>
            </a:fld>
            <a:endParaRPr lang="en-US"/>
          </a:p>
        </p:txBody>
      </p:sp>
    </p:spTree>
    <p:extLst>
      <p:ext uri="{BB962C8B-B14F-4D97-AF65-F5344CB8AC3E}">
        <p14:creationId xmlns:p14="http://schemas.microsoft.com/office/powerpoint/2010/main" val="1632853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collected fMRI data while participants viewed photographs and line drawings of beaches, city streets, forests, highways, mountains, and offices. Despite the marked difference in scene statistics, we were able to decode scene category from fMRI data for line drawings just as well as from activity for color photographs,</a:t>
            </a:r>
          </a:p>
          <a:p>
            <a:endParaRPr lang="en-US" dirty="0"/>
          </a:p>
          <a:p>
            <a:r>
              <a:rPr lang="en-US" dirty="0"/>
              <a:t>global scene structure, which is preserved in line drawings, plays an integral part in representing scene categories</a:t>
            </a:r>
          </a:p>
        </p:txBody>
      </p:sp>
      <p:sp>
        <p:nvSpPr>
          <p:cNvPr id="4" name="Slide Number Placeholder 3"/>
          <p:cNvSpPr>
            <a:spLocks noGrp="1"/>
          </p:cNvSpPr>
          <p:nvPr>
            <p:ph type="sldNum" sz="quarter" idx="10"/>
          </p:nvPr>
        </p:nvSpPr>
        <p:spPr/>
        <p:txBody>
          <a:bodyPr/>
          <a:lstStyle/>
          <a:p>
            <a:fld id="{2673916B-D2F7-E340-96C7-8D932FD23B54}" type="slidenum">
              <a:rPr lang="en-US" smtClean="0"/>
              <a:pPr/>
              <a:t>8</a:t>
            </a:fld>
            <a:endParaRPr lang="en-US"/>
          </a:p>
        </p:txBody>
      </p:sp>
    </p:spTree>
    <p:extLst>
      <p:ext uri="{BB962C8B-B14F-4D97-AF65-F5344CB8AC3E}">
        <p14:creationId xmlns:p14="http://schemas.microsoft.com/office/powerpoint/2010/main" val="534588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233C0BDA-F529-486F-81C2-A078D397234D}" type="slidenum">
              <a:rPr lang="en-US" sz="1100"/>
              <a:pPr/>
              <a:t>9</a:t>
            </a:fld>
            <a:endParaRPr lang="en-US" sz="11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07291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ED9F47C9-379C-4F6D-A2A6-E5A3EDA62604}" type="slidenum">
              <a:rPr lang="en-US" sz="1100"/>
              <a:pPr/>
              <a:t>37</a:t>
            </a:fld>
            <a:endParaRPr lang="en-US" sz="11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13899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438ED096-7789-4133-BFC7-EBE092DEBBD1}" type="slidenum">
              <a:rPr lang="en-US" sz="1100"/>
              <a:pPr/>
              <a:t>38</a:t>
            </a:fld>
            <a:endParaRPr lang="en-US" sz="1100"/>
          </a:p>
        </p:txBody>
      </p:sp>
      <p:sp>
        <p:nvSpPr>
          <p:cNvPr id="36867" name="Rectangle 2"/>
          <p:cNvSpPr>
            <a:spLocks noGrp="1" noRot="1" noChangeAspect="1" noChangeArrowheads="1" noTextEdit="1"/>
          </p:cNvSpPr>
          <p:nvPr>
            <p:ph type="sldImg"/>
          </p:nvPr>
        </p:nvSpPr>
        <p:spPr>
          <a:xfrm>
            <a:off x="1252538" y="717550"/>
            <a:ext cx="4779962" cy="3584575"/>
          </a:xfrm>
          <a:ln/>
        </p:spPr>
      </p:sp>
      <p:sp>
        <p:nvSpPr>
          <p:cNvPr id="36868" name="Rectangle 3"/>
          <p:cNvSpPr>
            <a:spLocks noGrp="1" noChangeArrowheads="1"/>
          </p:cNvSpPr>
          <p:nvPr>
            <p:ph type="body" idx="1"/>
          </p:nvPr>
        </p:nvSpPr>
        <p:spPr>
          <a:xfrm>
            <a:off x="949324" y="4540252"/>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give definition of partial derivative:  lim h-&gt;0 [f(x+h,y) – f(x,y)]/h</a:t>
            </a:r>
          </a:p>
        </p:txBody>
      </p:sp>
    </p:spTree>
    <p:extLst>
      <p:ext uri="{BB962C8B-B14F-4D97-AF65-F5344CB8AC3E}">
        <p14:creationId xmlns:p14="http://schemas.microsoft.com/office/powerpoint/2010/main" val="1901638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pic>
        <p:nvPicPr>
          <p:cNvPr id="8" name="Picture 7" descr="stanford_logo.gif"/>
          <p:cNvPicPr>
            <a:picLocks noChangeAspect="1"/>
          </p:cNvPicPr>
          <p:nvPr userDrawn="1"/>
        </p:nvPicPr>
        <p:blipFill>
          <a:blip r:embed="rId2">
            <a:lum bright="70000" contrast="-70000"/>
            <a:alphaModFix amt="50000"/>
          </a:blip>
          <a:stretch>
            <a:fillRect/>
          </a:stretch>
        </p:blipFill>
        <p:spPr>
          <a:xfrm>
            <a:off x="-1828800" y="-1352550"/>
            <a:ext cx="6502400" cy="5905500"/>
          </a:xfrm>
          <a:prstGeom prst="rect">
            <a:avLst/>
          </a:prstGeom>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7"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8"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2514600" y="6416675"/>
            <a:ext cx="1676400" cy="365125"/>
          </a:xfrm>
          <a:prstGeom prst="rect">
            <a:avLst/>
          </a:prstGeom>
        </p:spPr>
        <p:txBody>
          <a:bodyPr/>
          <a:lstStyle/>
          <a:p>
            <a:endParaRPr lang="en-US"/>
          </a:p>
        </p:txBody>
      </p:sp>
      <p:sp>
        <p:nvSpPr>
          <p:cNvPr id="12"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3"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2514600" y="6416675"/>
            <a:ext cx="1676400" cy="365125"/>
          </a:xfrm>
          <a:prstGeom prst="rect">
            <a:avLst/>
          </a:prstGeom>
        </p:spPr>
        <p:txBody>
          <a:bodyPr/>
          <a:lstStyle/>
          <a:p>
            <a:endParaRPr lang="en-US"/>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514600" y="6416675"/>
            <a:ext cx="1676400" cy="365125"/>
          </a:xfrm>
          <a:prstGeom prst="rect">
            <a:avLst/>
          </a:prstGeom>
        </p:spPr>
        <p:txBody>
          <a:bodyPr/>
          <a:lstStyle/>
          <a:p>
            <a:endParaRPr lang="en-US"/>
          </a:p>
        </p:txBody>
      </p:sp>
      <p:sp>
        <p:nvSpPr>
          <p:cNvPr id="5"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6"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a:p>
        </p:txBody>
      </p:sp>
      <p:sp>
        <p:nvSpPr>
          <p:cNvPr id="8"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9"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p:nvSpPr>
        <p:spPr>
          <a:xfrm>
            <a:off x="0" y="6356350"/>
            <a:ext cx="9144000" cy="501649"/>
          </a:xfrm>
          <a:prstGeom prst="rect">
            <a:avLst/>
          </a:prstGeom>
          <a:solidFill>
            <a:srgbClr val="85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22222"/>
              </a:solidFill>
              <a:latin typeface="Geneva"/>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5003800" y="6440269"/>
            <a:ext cx="2235200" cy="907941"/>
          </a:xfrm>
          <a:prstGeom prst="rect">
            <a:avLst/>
          </a:prstGeom>
          <a:noFill/>
        </p:spPr>
        <p:txBody>
          <a:bodyPr wrap="square" rtlCol="0">
            <a:spAutoFit/>
          </a:bodyPr>
          <a:lstStyle/>
          <a:p>
            <a:r>
              <a:rPr lang="en-US" sz="1700">
                <a:solidFill>
                  <a:schemeClr val="bg1"/>
                </a:solidFill>
                <a:latin typeface="Geneva"/>
              </a:rPr>
              <a:t>Lecture 5 -  </a:t>
            </a:r>
          </a:p>
          <a:p>
            <a:endParaRPr lang="en-US">
              <a:solidFill>
                <a:schemeClr val="bg1"/>
              </a:solidFill>
              <a:latin typeface="Geneva"/>
            </a:endParaRPr>
          </a:p>
          <a:p>
            <a:endParaRPr lang="en-US">
              <a:solidFill>
                <a:schemeClr val="bg1"/>
              </a:solidFill>
              <a:latin typeface="Geneva"/>
            </a:endParaRPr>
          </a:p>
        </p:txBody>
      </p:sp>
      <p:sp>
        <p:nvSpPr>
          <p:cNvPr id="6" name="Date Placeholder 3"/>
          <p:cNvSpPr>
            <a:spLocks noGrp="1"/>
          </p:cNvSpPr>
          <p:nvPr>
            <p:ph type="dt" sz="half" idx="2"/>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7" name="TextBox 6"/>
          <p:cNvSpPr txBox="1"/>
          <p:nvPr userDrawn="1"/>
        </p:nvSpPr>
        <p:spPr>
          <a:xfrm>
            <a:off x="457200" y="6416675"/>
            <a:ext cx="2209800" cy="338554"/>
          </a:xfrm>
          <a:prstGeom prst="rect">
            <a:avLst/>
          </a:prstGeom>
          <a:noFill/>
        </p:spPr>
        <p:txBody>
          <a:bodyPr wrap="square" rtlCol="0">
            <a:spAutoFit/>
          </a:bodyPr>
          <a:lstStyle/>
          <a:p>
            <a:r>
              <a:rPr lang="en-US" sz="1600" b="1">
                <a:solidFill>
                  <a:schemeClr val="bg1"/>
                </a:solidFill>
                <a:latin typeface="Geneva"/>
              </a:rPr>
              <a:t>Stanford University</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oleObject" Target="../embeddings/oleObject3.bin"/><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4.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3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32.png"/><Relationship Id="rId5" Type="http://schemas.openxmlformats.org/officeDocument/2006/relationships/tags" Target="../tags/tag6.xml"/><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tags" Target="../tags/tag5.xml"/><Relationship Id="rId9" Type="http://schemas.openxmlformats.org/officeDocument/2006/relationships/notesSlide" Target="../notesSlides/notesSlide9.xml"/><Relationship Id="rId1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2384425"/>
          </a:xfrm>
        </p:spPr>
        <p:txBody>
          <a:bodyPr/>
          <a:lstStyle/>
          <a:p>
            <a:r>
              <a:rPr lang="en-US"/>
              <a:t>Lecture: </a:t>
            </a:r>
            <a:br>
              <a:rPr lang="en-US"/>
            </a:br>
            <a:r>
              <a:rPr lang="en-US"/>
              <a:t>Edge Detection</a:t>
            </a:r>
          </a:p>
        </p:txBody>
      </p:sp>
      <p:sp>
        <p:nvSpPr>
          <p:cNvPr id="3" name="Subtitle 2"/>
          <p:cNvSpPr>
            <a:spLocks noGrp="1"/>
          </p:cNvSpPr>
          <p:nvPr>
            <p:ph type="subTitle" idx="1"/>
          </p:nvPr>
        </p:nvSpPr>
        <p:spPr>
          <a:xfrm>
            <a:off x="1181100" y="3694112"/>
            <a:ext cx="6781800" cy="2530475"/>
          </a:xfrm>
        </p:spPr>
        <p:txBody>
          <a:bodyPr>
            <a:normAutofit/>
          </a:bodyPr>
          <a:lstStyle/>
          <a:p>
            <a:r>
              <a:rPr lang="en-US"/>
              <a:t>Juan Carlos </a:t>
            </a:r>
            <a:r>
              <a:rPr lang="en-US" err="1"/>
              <a:t>Niebles</a:t>
            </a:r>
            <a:r>
              <a:rPr lang="en-US"/>
              <a:t> and Ranjay Krishna</a:t>
            </a:r>
          </a:p>
          <a:p>
            <a:r>
              <a:rPr lang="en-US"/>
              <a:t>Stanford Vision and Learning Lab</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p:txBody>
          <a:bodyPr/>
          <a:lstStyle/>
          <a:p>
            <a:r>
              <a:rPr lang="en-US">
                <a:latin typeface="Calibri" charset="0"/>
              </a:rPr>
              <a:t>Why do we care about edges?</a:t>
            </a:r>
          </a:p>
        </p:txBody>
      </p:sp>
      <p:sp>
        <p:nvSpPr>
          <p:cNvPr id="2053" name="Content Placeholder 2"/>
          <p:cNvSpPr>
            <a:spLocks noGrp="1"/>
          </p:cNvSpPr>
          <p:nvPr>
            <p:ph idx="1"/>
          </p:nvPr>
        </p:nvSpPr>
        <p:spPr>
          <a:xfrm>
            <a:off x="457200" y="990600"/>
            <a:ext cx="5105400" cy="5135563"/>
          </a:xfrm>
        </p:spPr>
        <p:txBody>
          <a:bodyPr/>
          <a:lstStyle/>
          <a:p>
            <a:endParaRPr lang="en-US">
              <a:latin typeface="Calibri" charset="0"/>
            </a:endParaRPr>
          </a:p>
          <a:p>
            <a:r>
              <a:rPr lang="en-US">
                <a:latin typeface="Calibri" charset="0"/>
              </a:rPr>
              <a:t>Extract information, recognize objects</a:t>
            </a:r>
          </a:p>
          <a:p>
            <a:endParaRPr lang="en-US">
              <a:latin typeface="Calibri" charset="0"/>
            </a:endParaRPr>
          </a:p>
          <a:p>
            <a:pPr marL="0" indent="0">
              <a:buNone/>
            </a:pPr>
            <a:endParaRPr lang="en-US">
              <a:latin typeface="Calibri" charset="0"/>
            </a:endParaRPr>
          </a:p>
          <a:p>
            <a:r>
              <a:rPr lang="en-US">
                <a:latin typeface="Calibri" charset="0"/>
              </a:rPr>
              <a:t>Recover geometry and viewpoint</a:t>
            </a:r>
          </a:p>
          <a:p>
            <a:endParaRPr lang="en-US">
              <a:latin typeface="Calibri" charset="0"/>
            </a:endParaRPr>
          </a:p>
          <a:p>
            <a:endParaRPr lang="en-US">
              <a:latin typeface="Calibri" charset="0"/>
            </a:endParaRPr>
          </a:p>
        </p:txBody>
      </p:sp>
      <p:graphicFrame>
        <p:nvGraphicFramePr>
          <p:cNvPr id="2050" name="Object 4"/>
          <p:cNvGraphicFramePr>
            <a:graphicFrameLocks noChangeAspect="1"/>
          </p:cNvGraphicFramePr>
          <p:nvPr>
            <p:extLst>
              <p:ext uri="{D42A27DB-BD31-4B8C-83A1-F6EECF244321}">
                <p14:modId xmlns:p14="http://schemas.microsoft.com/office/powerpoint/2010/main" val="2767754707"/>
              </p:ext>
            </p:extLst>
          </p:nvPr>
        </p:nvGraphicFramePr>
        <p:xfrm>
          <a:off x="5792312" y="1295400"/>
          <a:ext cx="2225752" cy="2392362"/>
        </p:xfrm>
        <a:graphic>
          <a:graphicData uri="http://schemas.openxmlformats.org/presentationml/2006/ole">
            <mc:AlternateContent xmlns:mc="http://schemas.openxmlformats.org/markup-compatibility/2006">
              <mc:Choice xmlns:v="urn:schemas-microsoft-com:vml" Requires="v">
                <p:oleObj spid="_x0000_s67611" name="Bitmap Image" r:id="rId3" imgW="2161905" imgH="2324424" progId="PBrush">
                  <p:embed/>
                </p:oleObj>
              </mc:Choice>
              <mc:Fallback>
                <p:oleObj name="Bitmap Image" r:id="rId3" imgW="2161905" imgH="232442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312" y="1295400"/>
                        <a:ext cx="2225752" cy="2392362"/>
                      </a:xfrm>
                      <a:prstGeom prst="rect">
                        <a:avLst/>
                      </a:prstGeom>
                      <a:noFill/>
                      <a:ln>
                        <a:noFill/>
                      </a:ln>
                      <a:effectLst/>
                    </p:spPr>
                  </p:pic>
                </p:oleObj>
              </mc:Fallback>
            </mc:AlternateContent>
          </a:graphicData>
        </a:graphic>
      </p:graphicFrame>
      <p:grpSp>
        <p:nvGrpSpPr>
          <p:cNvPr id="2054" name="Group 36"/>
          <p:cNvGrpSpPr>
            <a:grpSpLocks/>
          </p:cNvGrpSpPr>
          <p:nvPr/>
        </p:nvGrpSpPr>
        <p:grpSpPr bwMode="auto">
          <a:xfrm>
            <a:off x="4800600" y="3886200"/>
            <a:ext cx="4116388" cy="1862138"/>
            <a:chOff x="-28575" y="1676401"/>
            <a:chExt cx="9296400" cy="4754564"/>
          </a:xfrm>
        </p:grpSpPr>
        <p:graphicFrame>
          <p:nvGraphicFramePr>
            <p:cNvPr id="2051" name="Object 5"/>
            <p:cNvGraphicFramePr>
              <a:graphicFrameLocks noChangeAspect="1"/>
            </p:cNvGraphicFramePr>
            <p:nvPr/>
          </p:nvGraphicFramePr>
          <p:xfrm>
            <a:off x="1743074" y="2590800"/>
            <a:ext cx="4962526" cy="3721100"/>
          </p:xfrm>
          <a:graphic>
            <a:graphicData uri="http://schemas.openxmlformats.org/presentationml/2006/ole">
              <mc:AlternateContent xmlns:mc="http://schemas.openxmlformats.org/markup-compatibility/2006">
                <mc:Choice xmlns:v="urn:schemas-microsoft-com:vml" Requires="v">
                  <p:oleObj spid="_x0000_s67612" name="Photo Editor Photo" r:id="rId5" imgW="9752381" imgH="7314286" progId="">
                    <p:embed/>
                  </p:oleObj>
                </mc:Choice>
                <mc:Fallback>
                  <p:oleObj name="Photo Editor Photo" r:id="rId5" imgW="9752381" imgH="731428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3074" y="2590800"/>
                          <a:ext cx="4962526"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5" name="Line 3"/>
            <p:cNvSpPr>
              <a:spLocks noChangeShapeType="1"/>
            </p:cNvSpPr>
            <p:nvPr/>
          </p:nvSpPr>
          <p:spPr bwMode="auto">
            <a:xfrm flipH="1">
              <a:off x="76200" y="3200400"/>
              <a:ext cx="5029200" cy="12954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56" name="Line 4"/>
            <p:cNvSpPr>
              <a:spLocks noChangeShapeType="1"/>
            </p:cNvSpPr>
            <p:nvPr/>
          </p:nvSpPr>
          <p:spPr bwMode="auto">
            <a:xfrm flipH="1" flipV="1">
              <a:off x="76200" y="4495800"/>
              <a:ext cx="3962400" cy="9906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57" name="Line 5"/>
            <p:cNvSpPr>
              <a:spLocks noChangeShapeType="1"/>
            </p:cNvSpPr>
            <p:nvPr/>
          </p:nvSpPr>
          <p:spPr bwMode="auto">
            <a:xfrm flipH="1">
              <a:off x="76200" y="4114800"/>
              <a:ext cx="4038600" cy="3810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58" name="Line 6"/>
            <p:cNvSpPr>
              <a:spLocks noChangeShapeType="1"/>
            </p:cNvSpPr>
            <p:nvPr/>
          </p:nvSpPr>
          <p:spPr bwMode="auto">
            <a:xfrm>
              <a:off x="76200" y="4495800"/>
              <a:ext cx="4419600" cy="3048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59" name="Line 7"/>
            <p:cNvSpPr>
              <a:spLocks noChangeShapeType="1"/>
            </p:cNvSpPr>
            <p:nvPr/>
          </p:nvSpPr>
          <p:spPr bwMode="auto">
            <a:xfrm flipV="1">
              <a:off x="76200" y="4267200"/>
              <a:ext cx="4419600" cy="2286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60" name="Line 8"/>
            <p:cNvSpPr>
              <a:spLocks noChangeShapeType="1"/>
            </p:cNvSpPr>
            <p:nvPr/>
          </p:nvSpPr>
          <p:spPr bwMode="auto">
            <a:xfrm flipV="1">
              <a:off x="4800600" y="4648200"/>
              <a:ext cx="4267200" cy="685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61" name="Line 9"/>
            <p:cNvSpPr>
              <a:spLocks noChangeShapeType="1"/>
            </p:cNvSpPr>
            <p:nvPr/>
          </p:nvSpPr>
          <p:spPr bwMode="auto">
            <a:xfrm>
              <a:off x="4800600" y="3581400"/>
              <a:ext cx="4267200" cy="685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62" name="Line 10"/>
            <p:cNvSpPr>
              <a:spLocks noChangeShapeType="1"/>
            </p:cNvSpPr>
            <p:nvPr/>
          </p:nvSpPr>
          <p:spPr bwMode="auto">
            <a:xfrm>
              <a:off x="4800600" y="4343400"/>
              <a:ext cx="4267200" cy="762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63" name="Line 11"/>
            <p:cNvSpPr>
              <a:spLocks noChangeShapeType="1"/>
            </p:cNvSpPr>
            <p:nvPr/>
          </p:nvSpPr>
          <p:spPr bwMode="auto">
            <a:xfrm flipV="1">
              <a:off x="4800600" y="4572000"/>
              <a:ext cx="4267200" cy="5334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64" name="Line 12"/>
            <p:cNvSpPr>
              <a:spLocks noChangeShapeType="1"/>
            </p:cNvSpPr>
            <p:nvPr/>
          </p:nvSpPr>
          <p:spPr bwMode="auto">
            <a:xfrm>
              <a:off x="4800600" y="4038600"/>
              <a:ext cx="4267200" cy="304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065" name="Group 16"/>
            <p:cNvGrpSpPr>
              <a:grpSpLocks/>
            </p:cNvGrpSpPr>
            <p:nvPr/>
          </p:nvGrpSpPr>
          <p:grpSpPr bwMode="auto">
            <a:xfrm>
              <a:off x="7058029" y="4953002"/>
              <a:ext cx="1857376" cy="1477963"/>
              <a:chOff x="4446" y="3120"/>
              <a:chExt cx="1170" cy="931"/>
            </a:xfrm>
          </p:grpSpPr>
          <p:sp>
            <p:nvSpPr>
              <p:cNvPr id="2084" name="Text Box 14"/>
              <p:cNvSpPr txBox="1">
                <a:spLocks noChangeArrowheads="1"/>
              </p:cNvSpPr>
              <p:nvPr/>
            </p:nvSpPr>
            <p:spPr bwMode="auto">
              <a:xfrm>
                <a:off x="4446" y="3408"/>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FF6600"/>
                    </a:solidFill>
                    <a:latin typeface="Tahoma" charset="0"/>
                  </a:rPr>
                  <a:t>Vanishing</a:t>
                </a:r>
              </a:p>
              <a:p>
                <a:pPr algn="ctr" eaLnBrk="1" hangingPunct="1"/>
                <a:r>
                  <a:rPr lang="en-US" sz="1000" b="1">
                    <a:solidFill>
                      <a:srgbClr val="FF6600"/>
                    </a:solidFill>
                    <a:latin typeface="Tahoma" charset="0"/>
                  </a:rPr>
                  <a:t> point</a:t>
                </a:r>
              </a:p>
            </p:txBody>
          </p:sp>
          <p:sp>
            <p:nvSpPr>
              <p:cNvPr id="2085" name="Line 15"/>
              <p:cNvSpPr>
                <a:spLocks noChangeShapeType="1"/>
              </p:cNvSpPr>
              <p:nvPr/>
            </p:nvSpPr>
            <p:spPr bwMode="auto">
              <a:xfrm flipV="1">
                <a:off x="4848" y="3120"/>
                <a:ext cx="768"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2066" name="Line 16"/>
            <p:cNvSpPr>
              <a:spLocks noChangeShapeType="1"/>
            </p:cNvSpPr>
            <p:nvPr/>
          </p:nvSpPr>
          <p:spPr bwMode="auto">
            <a:xfrm>
              <a:off x="0" y="4495800"/>
              <a:ext cx="9144000" cy="0"/>
            </a:xfrm>
            <a:prstGeom prst="line">
              <a:avLst/>
            </a:prstGeom>
            <a:noFill/>
            <a:ln w="57150">
              <a:solidFill>
                <a:srgbClr val="00FFFF"/>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067" name="Group 17"/>
            <p:cNvGrpSpPr>
              <a:grpSpLocks/>
            </p:cNvGrpSpPr>
            <p:nvPr/>
          </p:nvGrpSpPr>
          <p:grpSpPr bwMode="auto">
            <a:xfrm>
              <a:off x="0" y="2743201"/>
              <a:ext cx="1828800" cy="1600201"/>
              <a:chOff x="0" y="1728"/>
              <a:chExt cx="1152" cy="1008"/>
            </a:xfrm>
          </p:grpSpPr>
          <p:sp>
            <p:nvSpPr>
              <p:cNvPr id="2082" name="Text Box 18"/>
              <p:cNvSpPr txBox="1">
                <a:spLocks noChangeArrowheads="1"/>
              </p:cNvSpPr>
              <p:nvPr/>
            </p:nvSpPr>
            <p:spPr bwMode="auto">
              <a:xfrm>
                <a:off x="0" y="1728"/>
                <a:ext cx="1152"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chemeClr val="hlink"/>
                    </a:solidFill>
                    <a:latin typeface="Tahoma" charset="0"/>
                  </a:rPr>
                  <a:t>Vanishing</a:t>
                </a:r>
              </a:p>
              <a:p>
                <a:pPr algn="ctr" eaLnBrk="1" hangingPunct="1"/>
                <a:r>
                  <a:rPr lang="en-US" sz="1000" b="1">
                    <a:solidFill>
                      <a:srgbClr val="333399"/>
                    </a:solidFill>
                    <a:latin typeface="Tahoma" charset="0"/>
                  </a:rPr>
                  <a:t> </a:t>
                </a:r>
                <a:r>
                  <a:rPr lang="en-US" sz="1000" b="1">
                    <a:solidFill>
                      <a:schemeClr val="hlink"/>
                    </a:solidFill>
                    <a:latin typeface="Tahoma" charset="0"/>
                  </a:rPr>
                  <a:t>line</a:t>
                </a:r>
              </a:p>
            </p:txBody>
          </p:sp>
          <p:sp>
            <p:nvSpPr>
              <p:cNvPr id="2083" name="Line 19"/>
              <p:cNvSpPr>
                <a:spLocks noChangeShapeType="1"/>
              </p:cNvSpPr>
              <p:nvPr/>
            </p:nvSpPr>
            <p:spPr bwMode="auto">
              <a:xfrm>
                <a:off x="528" y="2208"/>
                <a:ext cx="192" cy="52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2068" name="Group 20"/>
            <p:cNvGrpSpPr>
              <a:grpSpLocks/>
            </p:cNvGrpSpPr>
            <p:nvPr/>
          </p:nvGrpSpPr>
          <p:grpSpPr bwMode="auto">
            <a:xfrm>
              <a:off x="-28575" y="4451373"/>
              <a:ext cx="1843097" cy="1843097"/>
              <a:chOff x="-18" y="2804"/>
              <a:chExt cx="1161" cy="1161"/>
            </a:xfrm>
          </p:grpSpPr>
          <p:sp>
            <p:nvSpPr>
              <p:cNvPr id="2079" name="Oval 21"/>
              <p:cNvSpPr>
                <a:spLocks noChangeAspect="1" noChangeArrowheads="1"/>
              </p:cNvSpPr>
              <p:nvPr/>
            </p:nvSpPr>
            <p:spPr bwMode="auto">
              <a:xfrm>
                <a:off x="28" y="2804"/>
                <a:ext cx="63" cy="63"/>
              </a:xfrm>
              <a:prstGeom prst="ellipse">
                <a:avLst/>
              </a:prstGeom>
              <a:solidFill>
                <a:srgbClr val="FF0000"/>
              </a:solidFill>
              <a:ln w="9525">
                <a:solidFill>
                  <a:srgbClr val="990000"/>
                </a:solidFill>
                <a:round/>
                <a:headEnd/>
                <a:tailEnd/>
              </a:ln>
            </p:spPr>
            <p:txBody>
              <a:bodyPr wrap="none" anchor="ctr"/>
              <a:lstStyle/>
              <a:p>
                <a:endParaRPr lang="en-US" sz="1000"/>
              </a:p>
            </p:txBody>
          </p:sp>
          <p:sp>
            <p:nvSpPr>
              <p:cNvPr id="2080" name="Text Box 22"/>
              <p:cNvSpPr txBox="1">
                <a:spLocks noChangeArrowheads="1"/>
              </p:cNvSpPr>
              <p:nvPr/>
            </p:nvSpPr>
            <p:spPr bwMode="auto">
              <a:xfrm>
                <a:off x="-18" y="3322"/>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FF6600"/>
                    </a:solidFill>
                    <a:latin typeface="Tahoma" charset="0"/>
                  </a:rPr>
                  <a:t>Vanishing</a:t>
                </a:r>
              </a:p>
              <a:p>
                <a:pPr algn="ctr" eaLnBrk="1" hangingPunct="1"/>
                <a:r>
                  <a:rPr lang="en-US" sz="1000" b="1">
                    <a:solidFill>
                      <a:srgbClr val="FF6600"/>
                    </a:solidFill>
                    <a:latin typeface="Tahoma" charset="0"/>
                  </a:rPr>
                  <a:t> point</a:t>
                </a:r>
              </a:p>
            </p:txBody>
          </p:sp>
          <p:sp>
            <p:nvSpPr>
              <p:cNvPr id="2081" name="Line 23"/>
              <p:cNvSpPr>
                <a:spLocks noChangeShapeType="1"/>
              </p:cNvSpPr>
              <p:nvPr/>
            </p:nvSpPr>
            <p:spPr bwMode="auto">
              <a:xfrm flipH="1" flipV="1">
                <a:off x="96" y="2928"/>
                <a:ext cx="24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2069" name="Line 24"/>
            <p:cNvSpPr>
              <a:spLocks noChangeShapeType="1"/>
            </p:cNvSpPr>
            <p:nvPr/>
          </p:nvSpPr>
          <p:spPr bwMode="auto">
            <a:xfrm flipV="1">
              <a:off x="2438400" y="1981200"/>
              <a:ext cx="0" cy="3124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70" name="Line 25"/>
            <p:cNvSpPr>
              <a:spLocks noChangeShapeType="1"/>
            </p:cNvSpPr>
            <p:nvPr/>
          </p:nvSpPr>
          <p:spPr bwMode="auto">
            <a:xfrm flipV="1">
              <a:off x="2805113" y="1981200"/>
              <a:ext cx="0" cy="32004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71" name="Line 26"/>
            <p:cNvSpPr>
              <a:spLocks noChangeShapeType="1"/>
            </p:cNvSpPr>
            <p:nvPr/>
          </p:nvSpPr>
          <p:spPr bwMode="auto">
            <a:xfrm flipV="1">
              <a:off x="3325813" y="1981200"/>
              <a:ext cx="0" cy="33528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72" name="Line 27"/>
            <p:cNvSpPr>
              <a:spLocks noChangeShapeType="1"/>
            </p:cNvSpPr>
            <p:nvPr/>
          </p:nvSpPr>
          <p:spPr bwMode="auto">
            <a:xfrm flipV="1">
              <a:off x="4114800" y="1981200"/>
              <a:ext cx="0" cy="3505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73" name="Line 28"/>
            <p:cNvSpPr>
              <a:spLocks noChangeShapeType="1"/>
            </p:cNvSpPr>
            <p:nvPr/>
          </p:nvSpPr>
          <p:spPr bwMode="auto">
            <a:xfrm flipV="1">
              <a:off x="4724400" y="1981200"/>
              <a:ext cx="0" cy="34290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74" name="Line 29"/>
            <p:cNvSpPr>
              <a:spLocks noChangeShapeType="1"/>
            </p:cNvSpPr>
            <p:nvPr/>
          </p:nvSpPr>
          <p:spPr bwMode="auto">
            <a:xfrm flipV="1">
              <a:off x="5943600" y="1981200"/>
              <a:ext cx="0" cy="32766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75" name="Line 30"/>
            <p:cNvSpPr>
              <a:spLocks noChangeShapeType="1"/>
            </p:cNvSpPr>
            <p:nvPr/>
          </p:nvSpPr>
          <p:spPr bwMode="auto">
            <a:xfrm flipV="1">
              <a:off x="5181600" y="1981200"/>
              <a:ext cx="0" cy="20574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076" name="Group 31"/>
            <p:cNvGrpSpPr>
              <a:grpSpLocks/>
            </p:cNvGrpSpPr>
            <p:nvPr/>
          </p:nvGrpSpPr>
          <p:grpSpPr bwMode="auto">
            <a:xfrm>
              <a:off x="6172200" y="1676401"/>
              <a:ext cx="3095625" cy="1414463"/>
              <a:chOff x="4011" y="1248"/>
              <a:chExt cx="1950" cy="891"/>
            </a:xfrm>
          </p:grpSpPr>
          <p:sp>
            <p:nvSpPr>
              <p:cNvPr id="2077" name="Text Box 32"/>
              <p:cNvSpPr txBox="1">
                <a:spLocks noChangeArrowheads="1"/>
              </p:cNvSpPr>
              <p:nvPr/>
            </p:nvSpPr>
            <p:spPr bwMode="auto">
              <a:xfrm>
                <a:off x="4011" y="1248"/>
                <a:ext cx="1950"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FF6600"/>
                    </a:solidFill>
                    <a:latin typeface="Tahoma" charset="0"/>
                  </a:rPr>
                  <a:t> Vertical vanishing</a:t>
                </a:r>
              </a:p>
              <a:p>
                <a:pPr algn="ctr" eaLnBrk="1" hangingPunct="1"/>
                <a:r>
                  <a:rPr lang="en-US" sz="1000" b="1">
                    <a:solidFill>
                      <a:srgbClr val="FF6600"/>
                    </a:solidFill>
                    <a:latin typeface="Tahoma" charset="0"/>
                  </a:rPr>
                  <a:t> point</a:t>
                </a:r>
              </a:p>
              <a:p>
                <a:pPr algn="ctr" eaLnBrk="1" hangingPunct="1"/>
                <a:r>
                  <a:rPr lang="en-US" sz="1000" b="1">
                    <a:solidFill>
                      <a:srgbClr val="FF6600"/>
                    </a:solidFill>
                    <a:latin typeface="Tahoma" charset="0"/>
                  </a:rPr>
                  <a:t>(at infinity)</a:t>
                </a:r>
              </a:p>
            </p:txBody>
          </p:sp>
          <p:sp>
            <p:nvSpPr>
              <p:cNvPr id="2078" name="Line 33"/>
              <p:cNvSpPr>
                <a:spLocks noChangeShapeType="1"/>
              </p:cNvSpPr>
              <p:nvPr/>
            </p:nvSpPr>
            <p:spPr bwMode="auto">
              <a:xfrm flipH="1" flipV="1">
                <a:off x="4080" y="1248"/>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10</a:t>
            </a:fld>
            <a:endParaRPr lang="en-US"/>
          </a:p>
        </p:txBody>
      </p:sp>
      <p:sp>
        <p:nvSpPr>
          <p:cNvPr id="40"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J. Hayes</a:t>
            </a:r>
          </a:p>
        </p:txBody>
      </p:sp>
    </p:spTree>
    <p:extLst>
      <p:ext uri="{BB962C8B-B14F-4D97-AF65-F5344CB8AC3E}">
        <p14:creationId xmlns:p14="http://schemas.microsoft.com/office/powerpoint/2010/main" val="1678694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76200"/>
            <a:ext cx="8229600" cy="1143000"/>
          </a:xfrm>
        </p:spPr>
        <p:txBody>
          <a:bodyPr/>
          <a:lstStyle/>
          <a:p>
            <a:r>
              <a:rPr lang="en-US">
                <a:latin typeface="Calibri" charset="0"/>
              </a:rPr>
              <a:t>Origins of edges</a:t>
            </a:r>
          </a:p>
        </p:txBody>
      </p:sp>
      <p:pic>
        <p:nvPicPr>
          <p:cNvPr id="11268"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11</a:t>
            </a:fld>
            <a:endParaRPr lang="en-US"/>
          </a:p>
        </p:txBody>
      </p:sp>
      <p:sp>
        <p:nvSpPr>
          <p:cNvPr id="8"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D. </a:t>
            </a:r>
            <a:r>
              <a:rPr lang="en-US" sz="1200" err="1"/>
              <a:t>Hoiem</a:t>
            </a:r>
            <a:endParaRPr lang="en-US" sz="1200"/>
          </a:p>
        </p:txBody>
      </p:sp>
      <p:sp>
        <p:nvSpPr>
          <p:cNvPr id="7" name="Text Box 6"/>
          <p:cNvSpPr txBox="1">
            <a:spLocks noChangeArrowheads="1"/>
          </p:cNvSpPr>
          <p:nvPr/>
        </p:nvSpPr>
        <p:spPr bwMode="auto">
          <a:xfrm>
            <a:off x="5105400" y="2559050"/>
            <a:ext cx="20966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800" dirty="0"/>
              <a:t>depth discontinuity</a:t>
            </a:r>
          </a:p>
        </p:txBody>
      </p:sp>
      <p:sp>
        <p:nvSpPr>
          <p:cNvPr id="9" name="Text Box 7"/>
          <p:cNvSpPr txBox="1">
            <a:spLocks noChangeArrowheads="1"/>
          </p:cNvSpPr>
          <p:nvPr/>
        </p:nvSpPr>
        <p:spPr bwMode="auto">
          <a:xfrm>
            <a:off x="5105400" y="3200400"/>
            <a:ext cx="28404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800"/>
              <a:t>surface color discontinuity</a:t>
            </a:r>
          </a:p>
        </p:txBody>
      </p:sp>
      <p:sp>
        <p:nvSpPr>
          <p:cNvPr id="10" name="Text Box 8"/>
          <p:cNvSpPr txBox="1">
            <a:spLocks noChangeArrowheads="1"/>
          </p:cNvSpPr>
          <p:nvPr/>
        </p:nvSpPr>
        <p:spPr bwMode="auto">
          <a:xfrm>
            <a:off x="5105400" y="3854450"/>
            <a:ext cx="2673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800"/>
              <a:t>illumination discontinuity</a:t>
            </a:r>
          </a:p>
        </p:txBody>
      </p:sp>
      <p:sp>
        <p:nvSpPr>
          <p:cNvPr id="11" name="Text Box 9"/>
          <p:cNvSpPr txBox="1">
            <a:spLocks noChangeArrowheads="1"/>
          </p:cNvSpPr>
          <p:nvPr/>
        </p:nvSpPr>
        <p:spPr bwMode="auto">
          <a:xfrm>
            <a:off x="5105400" y="1905000"/>
            <a:ext cx="3045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800"/>
              <a:t>surface normal discontinuity</a:t>
            </a:r>
          </a:p>
        </p:txBody>
      </p:sp>
    </p:spTree>
    <p:extLst>
      <p:ext uri="{BB962C8B-B14F-4D97-AF65-F5344CB8AC3E}">
        <p14:creationId xmlns:p14="http://schemas.microsoft.com/office/powerpoint/2010/main" val="104482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76200"/>
            <a:ext cx="8229600" cy="1143000"/>
          </a:xfrm>
        </p:spPr>
        <p:txBody>
          <a:bodyPr/>
          <a:lstStyle/>
          <a:p>
            <a:r>
              <a:rPr lang="en-US">
                <a:latin typeface="Calibri" charset="0"/>
              </a:rPr>
              <a:t>Closeup of edges</a:t>
            </a:r>
          </a:p>
        </p:txBody>
      </p:sp>
      <p:pic>
        <p:nvPicPr>
          <p:cNvPr id="12292"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l="12254" t="59148" r="79703" b="36111"/>
          <a:stretch>
            <a:fillRect/>
          </a:stretch>
        </p:blipFill>
        <p:spPr bwMode="auto">
          <a:xfrm>
            <a:off x="5943600" y="2468562"/>
            <a:ext cx="1550988" cy="1219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762000" y="4144962"/>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Arrow Connector 8"/>
          <p:cNvCxnSpPr/>
          <p:nvPr/>
        </p:nvCxnSpPr>
        <p:spPr>
          <a:xfrm rot="5400000" flipH="1" flipV="1">
            <a:off x="5829300" y="3878262"/>
            <a:ext cx="1066800" cy="5334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38100" y="4792662"/>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12</a:t>
            </a:fld>
            <a:endParaRPr lang="en-US"/>
          </a:p>
        </p:txBody>
      </p:sp>
      <p:sp>
        <p:nvSpPr>
          <p:cNvPr id="14"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D. </a:t>
            </a:r>
            <a:r>
              <a:rPr lang="en-US" sz="1200" err="1"/>
              <a:t>Hoiem</a:t>
            </a:r>
            <a:endParaRPr lang="en-US" sz="1200"/>
          </a:p>
        </p:txBody>
      </p:sp>
      <p:sp>
        <p:nvSpPr>
          <p:cNvPr id="15" name="TextBox 14"/>
          <p:cNvSpPr txBox="1"/>
          <p:nvPr/>
        </p:nvSpPr>
        <p:spPr>
          <a:xfrm>
            <a:off x="5257800" y="2048476"/>
            <a:ext cx="3172663" cy="400110"/>
          </a:xfrm>
          <a:prstGeom prst="rect">
            <a:avLst/>
          </a:prstGeom>
          <a:noFill/>
        </p:spPr>
        <p:txBody>
          <a:bodyPr wrap="none" rtlCol="0">
            <a:spAutoFit/>
          </a:bodyPr>
          <a:lstStyle/>
          <a:p>
            <a:r>
              <a:rPr lang="en-US" sz="2000"/>
              <a:t>Surface normal discontinuity</a:t>
            </a:r>
          </a:p>
        </p:txBody>
      </p:sp>
    </p:spTree>
    <p:extLst>
      <p:ext uri="{BB962C8B-B14F-4D97-AF65-F5344CB8AC3E}">
        <p14:creationId xmlns:p14="http://schemas.microsoft.com/office/powerpoint/2010/main" val="1553399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76200"/>
            <a:ext cx="8229600" cy="1143000"/>
          </a:xfrm>
        </p:spPr>
        <p:txBody>
          <a:bodyPr/>
          <a:lstStyle/>
          <a:p>
            <a:r>
              <a:rPr lang="en-US">
                <a:latin typeface="Calibri" charset="0"/>
              </a:rPr>
              <a:t>Closeup of edges</a:t>
            </a:r>
          </a:p>
        </p:txBody>
      </p:sp>
      <p:pic>
        <p:nvPicPr>
          <p:cNvPr id="13316"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57600" y="42672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 name="Straight Arrow Connector 7"/>
          <p:cNvCxnSpPr/>
          <p:nvPr/>
        </p:nvCxnSpPr>
        <p:spPr>
          <a:xfrm rot="5400000" flipH="1" flipV="1">
            <a:off x="5753100" y="4259262"/>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3319"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l="81447" t="62500" r="7446" b="31944"/>
          <a:stretch>
            <a:fillRect/>
          </a:stretch>
        </p:blipFill>
        <p:spPr bwMode="auto">
          <a:xfrm>
            <a:off x="5638800" y="2544762"/>
            <a:ext cx="2057400" cy="1371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rot="5400000" flipH="1" flipV="1">
            <a:off x="3086100" y="48387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13</a:t>
            </a:fld>
            <a:endParaRPr lang="en-US"/>
          </a:p>
        </p:txBody>
      </p:sp>
      <p:sp>
        <p:nvSpPr>
          <p:cNvPr id="13"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D. </a:t>
            </a:r>
            <a:r>
              <a:rPr lang="en-US" sz="1200" err="1"/>
              <a:t>Hoiem</a:t>
            </a:r>
            <a:endParaRPr lang="en-US" sz="1200"/>
          </a:p>
        </p:txBody>
      </p:sp>
      <p:sp>
        <p:nvSpPr>
          <p:cNvPr id="4" name="TextBox 3"/>
          <p:cNvSpPr txBox="1"/>
          <p:nvPr/>
        </p:nvSpPr>
        <p:spPr>
          <a:xfrm>
            <a:off x="5562600" y="2057400"/>
            <a:ext cx="2229121" cy="400110"/>
          </a:xfrm>
          <a:prstGeom prst="rect">
            <a:avLst/>
          </a:prstGeom>
          <a:noFill/>
        </p:spPr>
        <p:txBody>
          <a:bodyPr wrap="none" rtlCol="0">
            <a:spAutoFit/>
          </a:bodyPr>
          <a:lstStyle/>
          <a:p>
            <a:r>
              <a:rPr lang="en-US" sz="2000"/>
              <a:t>Depth discontinuity</a:t>
            </a:r>
          </a:p>
        </p:txBody>
      </p:sp>
    </p:spTree>
    <p:extLst>
      <p:ext uri="{BB962C8B-B14F-4D97-AF65-F5344CB8AC3E}">
        <p14:creationId xmlns:p14="http://schemas.microsoft.com/office/powerpoint/2010/main" val="209949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76200"/>
            <a:ext cx="8229600" cy="1143000"/>
          </a:xfrm>
        </p:spPr>
        <p:txBody>
          <a:bodyPr/>
          <a:lstStyle/>
          <a:p>
            <a:r>
              <a:rPr lang="en-US">
                <a:latin typeface="Calibri" charset="0"/>
              </a:rPr>
              <a:t>Closeup of edges</a:t>
            </a:r>
          </a:p>
        </p:txBody>
      </p:sp>
      <p:pic>
        <p:nvPicPr>
          <p:cNvPr id="14340"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828800" y="49530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342"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l="37022" t="73611" r="53723" b="19444"/>
          <a:stretch>
            <a:fillRect/>
          </a:stretch>
        </p:blipFill>
        <p:spPr bwMode="auto">
          <a:xfrm>
            <a:off x="5638800" y="2087562"/>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14</a:t>
            </a:fld>
            <a:endParaRPr lang="en-US"/>
          </a:p>
        </p:txBody>
      </p:sp>
      <p:sp>
        <p:nvSpPr>
          <p:cNvPr id="10"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D. </a:t>
            </a:r>
            <a:r>
              <a:rPr lang="en-US" sz="1200" err="1"/>
              <a:t>Hoiem</a:t>
            </a:r>
            <a:endParaRPr lang="en-US" sz="1200"/>
          </a:p>
        </p:txBody>
      </p:sp>
      <p:sp>
        <p:nvSpPr>
          <p:cNvPr id="9" name="TextBox 8"/>
          <p:cNvSpPr txBox="1"/>
          <p:nvPr/>
        </p:nvSpPr>
        <p:spPr>
          <a:xfrm>
            <a:off x="5257800" y="1676400"/>
            <a:ext cx="2954655" cy="400110"/>
          </a:xfrm>
          <a:prstGeom prst="rect">
            <a:avLst/>
          </a:prstGeom>
          <a:noFill/>
        </p:spPr>
        <p:txBody>
          <a:bodyPr wrap="none" rtlCol="0">
            <a:spAutoFit/>
          </a:bodyPr>
          <a:lstStyle/>
          <a:p>
            <a:r>
              <a:rPr lang="en-US" sz="2000"/>
              <a:t>Surface color discontinuity</a:t>
            </a:r>
          </a:p>
        </p:txBody>
      </p:sp>
    </p:spTree>
    <p:extLst>
      <p:ext uri="{BB962C8B-B14F-4D97-AF65-F5344CB8AC3E}">
        <p14:creationId xmlns:p14="http://schemas.microsoft.com/office/powerpoint/2010/main" val="660721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dirty="0">
                <a:solidFill>
                  <a:schemeClr val="bg1">
                    <a:lumMod val="75000"/>
                  </a:schemeClr>
                </a:solidFill>
              </a:rPr>
              <a:t>Edge detection</a:t>
            </a:r>
          </a:p>
          <a:p>
            <a:r>
              <a:rPr lang="en-US" dirty="0"/>
              <a:t>Image Gradients</a:t>
            </a:r>
            <a:endParaRPr lang="en-US" dirty="0">
              <a:solidFill>
                <a:schemeClr val="bg1">
                  <a:lumMod val="75000"/>
                </a:schemeClr>
              </a:solidFill>
            </a:endParaRPr>
          </a:p>
          <a:p>
            <a:r>
              <a:rPr lang="en-US" dirty="0">
                <a:solidFill>
                  <a:schemeClr val="bg1">
                    <a:lumMod val="75000"/>
                  </a:schemeClr>
                </a:solidFill>
              </a:rPr>
              <a:t>A simple edge detector</a:t>
            </a:r>
          </a:p>
          <a:p>
            <a:r>
              <a:rPr lang="en-US" dirty="0" err="1">
                <a:solidFill>
                  <a:schemeClr val="bg1">
                    <a:lumMod val="75000"/>
                  </a:schemeClr>
                </a:solidFill>
              </a:rPr>
              <a:t>Sobel</a:t>
            </a:r>
            <a:r>
              <a:rPr lang="en-US" dirty="0">
                <a:solidFill>
                  <a:schemeClr val="bg1">
                    <a:lumMod val="75000"/>
                  </a:schemeClr>
                </a:solidFill>
              </a:rPr>
              <a:t> edge </a:t>
            </a:r>
            <a:r>
              <a:rPr lang="en-US" dirty="0" smtClean="0">
                <a:solidFill>
                  <a:schemeClr val="bg1">
                    <a:lumMod val="75000"/>
                  </a:schemeClr>
                </a:solidFill>
              </a:rPr>
              <a:t>detector</a:t>
            </a:r>
            <a:endParaRPr lang="en-US" dirty="0">
              <a:solidFill>
                <a:schemeClr val="bg1">
                  <a:lumMod val="75000"/>
                </a:schemeClr>
              </a:solidFill>
            </a:endParaRP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15</a:t>
            </a:fld>
            <a:endParaRPr lang="en-US"/>
          </a:p>
        </p:txBody>
      </p:sp>
    </p:spTree>
    <p:extLst>
      <p:ext uri="{BB962C8B-B14F-4D97-AF65-F5344CB8AC3E}">
        <p14:creationId xmlns:p14="http://schemas.microsoft.com/office/powerpoint/2010/main" val="3998465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Derivatives in 1D</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86000"/>
            <a:ext cx="7696200" cy="1545381"/>
          </a:xfrm>
          <a:prstGeom prst="rect">
            <a:avLst/>
          </a:prstGeom>
        </p:spPr>
      </p:pic>
    </p:spTree>
    <p:extLst>
      <p:ext uri="{BB962C8B-B14F-4D97-AF65-F5344CB8AC3E}">
        <p14:creationId xmlns:p14="http://schemas.microsoft.com/office/powerpoint/2010/main" val="1344668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Derivatives in 1D - example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5" y="2133600"/>
            <a:ext cx="3416300" cy="3124200"/>
          </a:xfrm>
          <a:prstGeom prst="rect">
            <a:avLst/>
          </a:prstGeom>
        </p:spPr>
      </p:pic>
    </p:spTree>
    <p:extLst>
      <p:ext uri="{BB962C8B-B14F-4D97-AF65-F5344CB8AC3E}">
        <p14:creationId xmlns:p14="http://schemas.microsoft.com/office/powerpoint/2010/main" val="49774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Derivatives in 1D - example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5" y="2133600"/>
            <a:ext cx="3416300" cy="3124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600" y="2133600"/>
            <a:ext cx="4749800" cy="3098800"/>
          </a:xfrm>
          <a:prstGeom prst="rect">
            <a:avLst/>
          </a:prstGeom>
        </p:spPr>
      </p:pic>
      <p:sp>
        <p:nvSpPr>
          <p:cNvPr id="7" name="Text Box 30"/>
          <p:cNvSpPr txBox="1">
            <a:spLocks noChangeArrowheads="1"/>
          </p:cNvSpPr>
          <p:nvPr/>
        </p:nvSpPr>
        <p:spPr bwMode="auto">
          <a:xfrm>
            <a:off x="6255698" y="6018768"/>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800"/>
              <a:t>Slide credit: </a:t>
            </a:r>
            <a:r>
              <a:rPr lang="en-US" sz="1800" err="1"/>
              <a:t>Dr</a:t>
            </a:r>
            <a:r>
              <a:rPr lang="en-US" sz="1800"/>
              <a:t> Mubarak</a:t>
            </a:r>
          </a:p>
        </p:txBody>
      </p:sp>
    </p:spTree>
    <p:extLst>
      <p:ext uri="{BB962C8B-B14F-4D97-AF65-F5344CB8AC3E}">
        <p14:creationId xmlns:p14="http://schemas.microsoft.com/office/powerpoint/2010/main" val="1723753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Derivative in 1D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775" y="1417638"/>
            <a:ext cx="8229600" cy="1876703"/>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49" y="3200400"/>
            <a:ext cx="6159500" cy="1447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49" y="4770715"/>
            <a:ext cx="6070600" cy="1435100"/>
          </a:xfrm>
          <a:prstGeom prst="rect">
            <a:avLst/>
          </a:prstGeom>
        </p:spPr>
      </p:pic>
    </p:spTree>
    <p:extLst>
      <p:ext uri="{BB962C8B-B14F-4D97-AF65-F5344CB8AC3E}">
        <p14:creationId xmlns:p14="http://schemas.microsoft.com/office/powerpoint/2010/main" val="1094336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dirty="0"/>
              <a:t>Edge detection</a:t>
            </a:r>
          </a:p>
          <a:p>
            <a:r>
              <a:rPr lang="en-US" dirty="0">
                <a:solidFill>
                  <a:schemeClr val="bg1">
                    <a:lumMod val="75000"/>
                  </a:schemeClr>
                </a:solidFill>
              </a:rPr>
              <a:t>Image Gradients</a:t>
            </a:r>
          </a:p>
          <a:p>
            <a:r>
              <a:rPr lang="en-US" dirty="0">
                <a:solidFill>
                  <a:schemeClr val="bg1">
                    <a:lumMod val="75000"/>
                  </a:schemeClr>
                </a:solidFill>
              </a:rPr>
              <a:t>A simple edge detector</a:t>
            </a:r>
          </a:p>
          <a:p>
            <a:r>
              <a:rPr lang="en-US" dirty="0" err="1">
                <a:solidFill>
                  <a:schemeClr val="bg1">
                    <a:lumMod val="75000"/>
                  </a:schemeClr>
                </a:solidFill>
              </a:rPr>
              <a:t>Sobel</a:t>
            </a:r>
            <a:r>
              <a:rPr lang="en-US" dirty="0">
                <a:solidFill>
                  <a:schemeClr val="bg1">
                    <a:lumMod val="75000"/>
                  </a:schemeClr>
                </a:solidFill>
              </a:rPr>
              <a:t> edge detector</a:t>
            </a:r>
          </a:p>
          <a:p>
            <a:endParaRPr lang="en-US" dirty="0"/>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a:t>
            </a:fld>
            <a:endParaRPr lang="en-US"/>
          </a:p>
        </p:txBody>
      </p:sp>
    </p:spTree>
    <p:extLst>
      <p:ext uri="{BB962C8B-B14F-4D97-AF65-F5344CB8AC3E}">
        <p14:creationId xmlns:p14="http://schemas.microsoft.com/office/powerpoint/2010/main" val="575948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Discrete derivative in 1D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0" y="1431925"/>
            <a:ext cx="5524496" cy="4525963"/>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20</a:t>
            </a:fld>
            <a:endParaRPr lang="en-US"/>
          </a:p>
        </p:txBody>
      </p:sp>
      <p:sp>
        <p:nvSpPr>
          <p:cNvPr id="7" name="TextBox 6"/>
          <p:cNvSpPr txBox="1"/>
          <p:nvPr/>
        </p:nvSpPr>
        <p:spPr>
          <a:xfrm>
            <a:off x="457200" y="1676400"/>
            <a:ext cx="2286000" cy="646331"/>
          </a:xfrm>
          <a:prstGeom prst="rect">
            <a:avLst/>
          </a:prstGeom>
          <a:noFill/>
        </p:spPr>
        <p:txBody>
          <a:bodyPr wrap="square" rtlCol="0">
            <a:spAutoFit/>
          </a:bodyPr>
          <a:lstStyle/>
          <a:p>
            <a:r>
              <a:rPr lang="en-US" sz="3600"/>
              <a:t>Backward</a:t>
            </a:r>
          </a:p>
        </p:txBody>
      </p:sp>
      <p:sp>
        <p:nvSpPr>
          <p:cNvPr id="8" name="TextBox 7"/>
          <p:cNvSpPr txBox="1"/>
          <p:nvPr/>
        </p:nvSpPr>
        <p:spPr>
          <a:xfrm>
            <a:off x="466725" y="3170813"/>
            <a:ext cx="2286000" cy="646331"/>
          </a:xfrm>
          <a:prstGeom prst="rect">
            <a:avLst/>
          </a:prstGeom>
          <a:noFill/>
        </p:spPr>
        <p:txBody>
          <a:bodyPr wrap="square" rtlCol="0">
            <a:spAutoFit/>
          </a:bodyPr>
          <a:lstStyle/>
          <a:p>
            <a:r>
              <a:rPr lang="en-US" sz="3600"/>
              <a:t>Forward</a:t>
            </a:r>
          </a:p>
        </p:txBody>
      </p:sp>
      <p:sp>
        <p:nvSpPr>
          <p:cNvPr id="9" name="TextBox 8"/>
          <p:cNvSpPr txBox="1"/>
          <p:nvPr/>
        </p:nvSpPr>
        <p:spPr>
          <a:xfrm>
            <a:off x="504825" y="4617094"/>
            <a:ext cx="2286000" cy="646331"/>
          </a:xfrm>
          <a:prstGeom prst="rect">
            <a:avLst/>
          </a:prstGeom>
          <a:noFill/>
        </p:spPr>
        <p:txBody>
          <a:bodyPr wrap="square" rtlCol="0">
            <a:spAutoFit/>
          </a:bodyPr>
          <a:lstStyle/>
          <a:p>
            <a:r>
              <a:rPr lang="en-US" sz="3600"/>
              <a:t>Central</a:t>
            </a:r>
          </a:p>
        </p:txBody>
      </p:sp>
    </p:spTree>
    <p:extLst>
      <p:ext uri="{BB962C8B-B14F-4D97-AF65-F5344CB8AC3E}">
        <p14:creationId xmlns:p14="http://schemas.microsoft.com/office/powerpoint/2010/main" val="1168153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20788"/>
          <a:stretch/>
        </p:blipFill>
        <p:spPr>
          <a:xfrm>
            <a:off x="1524000" y="2133600"/>
            <a:ext cx="3683787" cy="3810000"/>
          </a:xfrm>
          <a:prstGeom prst="rect">
            <a:avLst/>
          </a:prstGeom>
        </p:spPr>
      </p:pic>
      <p:sp>
        <p:nvSpPr>
          <p:cNvPr id="2" name="Title 1"/>
          <p:cNvSpPr>
            <a:spLocks noGrp="1"/>
          </p:cNvSpPr>
          <p:nvPr>
            <p:ph type="title"/>
          </p:nvPr>
        </p:nvSpPr>
        <p:spPr/>
        <p:txBody>
          <a:bodyPr/>
          <a:lstStyle/>
          <a:p>
            <a:r>
              <a:rPr lang="en-US"/>
              <a:t>1D discrete derivate filters</a:t>
            </a:r>
          </a:p>
        </p:txBody>
      </p:sp>
      <p:sp>
        <p:nvSpPr>
          <p:cNvPr id="3" name="Content Placeholder 2"/>
          <p:cNvSpPr>
            <a:spLocks noGrp="1"/>
          </p:cNvSpPr>
          <p:nvPr>
            <p:ph idx="1"/>
          </p:nvPr>
        </p:nvSpPr>
        <p:spPr/>
        <p:txBody>
          <a:bodyPr>
            <a:normAutofit/>
          </a:bodyPr>
          <a:lstStyle/>
          <a:p>
            <a:r>
              <a:rPr lang="en-US" sz="3600"/>
              <a:t>Backward filter:                       [0      1      -1]</a:t>
            </a:r>
          </a:p>
          <a:p>
            <a:endParaRPr lang="en-US" sz="3600"/>
          </a:p>
          <a:p>
            <a:r>
              <a:rPr lang="en-US" sz="3600"/>
              <a:t>Forward:                                   [-1      1      0]</a:t>
            </a:r>
          </a:p>
          <a:p>
            <a:endParaRPr lang="en-US" sz="3600"/>
          </a:p>
          <a:p>
            <a:r>
              <a:rPr lang="en-US" sz="3600"/>
              <a:t>Central:                                     [ 1      0     -1]</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21</a:t>
            </a:fld>
            <a:endParaRPr lang="en-US"/>
          </a:p>
        </p:txBody>
      </p:sp>
    </p:spTree>
    <p:extLst>
      <p:ext uri="{BB962C8B-B14F-4D97-AF65-F5344CB8AC3E}">
        <p14:creationId xmlns:p14="http://schemas.microsoft.com/office/powerpoint/2010/main" val="1245341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20788" b="72000"/>
          <a:stretch/>
        </p:blipFill>
        <p:spPr>
          <a:xfrm>
            <a:off x="1524000" y="2133600"/>
            <a:ext cx="3683787" cy="1066800"/>
          </a:xfrm>
          <a:prstGeom prst="rect">
            <a:avLst/>
          </a:prstGeom>
        </p:spPr>
      </p:pic>
      <p:sp>
        <p:nvSpPr>
          <p:cNvPr id="2" name="Title 1"/>
          <p:cNvSpPr>
            <a:spLocks noGrp="1"/>
          </p:cNvSpPr>
          <p:nvPr>
            <p:ph type="title"/>
          </p:nvPr>
        </p:nvSpPr>
        <p:spPr/>
        <p:txBody>
          <a:bodyPr/>
          <a:lstStyle/>
          <a:p>
            <a:r>
              <a:rPr lang="en-US"/>
              <a:t>1D discrete derivate filters</a:t>
            </a:r>
          </a:p>
        </p:txBody>
      </p:sp>
      <p:sp>
        <p:nvSpPr>
          <p:cNvPr id="3" name="Content Placeholder 2"/>
          <p:cNvSpPr>
            <a:spLocks noGrp="1"/>
          </p:cNvSpPr>
          <p:nvPr>
            <p:ph idx="1"/>
          </p:nvPr>
        </p:nvSpPr>
        <p:spPr/>
        <p:txBody>
          <a:bodyPr>
            <a:normAutofit/>
          </a:bodyPr>
          <a:lstStyle/>
          <a:p>
            <a:r>
              <a:rPr lang="en-US" sz="3600"/>
              <a:t>Backward filter:                       [0      1      -1]</a:t>
            </a:r>
          </a:p>
          <a:p>
            <a:endParaRPr lang="en-US" sz="3600"/>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22</a:t>
            </a:fld>
            <a:endParaRPr lang="en-US"/>
          </a:p>
        </p:txBody>
      </p:sp>
    </p:spTree>
    <p:extLst>
      <p:ext uri="{BB962C8B-B14F-4D97-AF65-F5344CB8AC3E}">
        <p14:creationId xmlns:p14="http://schemas.microsoft.com/office/powerpoint/2010/main" val="959846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20788" b="40000"/>
          <a:stretch/>
        </p:blipFill>
        <p:spPr>
          <a:xfrm>
            <a:off x="1524000" y="2133600"/>
            <a:ext cx="3683787" cy="2286000"/>
          </a:xfrm>
          <a:prstGeom prst="rect">
            <a:avLst/>
          </a:prstGeom>
        </p:spPr>
      </p:pic>
      <p:sp>
        <p:nvSpPr>
          <p:cNvPr id="2" name="Title 1"/>
          <p:cNvSpPr>
            <a:spLocks noGrp="1"/>
          </p:cNvSpPr>
          <p:nvPr>
            <p:ph type="title"/>
          </p:nvPr>
        </p:nvSpPr>
        <p:spPr/>
        <p:txBody>
          <a:bodyPr/>
          <a:lstStyle/>
          <a:p>
            <a:r>
              <a:rPr lang="en-US"/>
              <a:t>1D discrete derivate filters</a:t>
            </a:r>
          </a:p>
        </p:txBody>
      </p:sp>
      <p:sp>
        <p:nvSpPr>
          <p:cNvPr id="3" name="Content Placeholder 2"/>
          <p:cNvSpPr>
            <a:spLocks noGrp="1"/>
          </p:cNvSpPr>
          <p:nvPr>
            <p:ph idx="1"/>
          </p:nvPr>
        </p:nvSpPr>
        <p:spPr/>
        <p:txBody>
          <a:bodyPr>
            <a:normAutofit/>
          </a:bodyPr>
          <a:lstStyle/>
          <a:p>
            <a:r>
              <a:rPr lang="en-US" sz="3600"/>
              <a:t>Backward filter:                       [0      1      -1]</a:t>
            </a:r>
          </a:p>
          <a:p>
            <a:endParaRPr lang="en-US" sz="3600"/>
          </a:p>
          <a:p>
            <a:r>
              <a:rPr lang="en-US" sz="3600"/>
              <a:t>Forward:                                   [-1      1      0]</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23</a:t>
            </a:fld>
            <a:endParaRPr lang="en-US"/>
          </a:p>
        </p:txBody>
      </p:sp>
    </p:spTree>
    <p:extLst>
      <p:ext uri="{BB962C8B-B14F-4D97-AF65-F5344CB8AC3E}">
        <p14:creationId xmlns:p14="http://schemas.microsoft.com/office/powerpoint/2010/main" val="1966067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1D discrete derivate example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62200"/>
            <a:ext cx="8229600" cy="1404487"/>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24</a:t>
            </a:fld>
            <a:endParaRPr lang="en-US"/>
          </a:p>
        </p:txBody>
      </p:sp>
    </p:spTree>
    <p:extLst>
      <p:ext uri="{BB962C8B-B14F-4D97-AF65-F5344CB8AC3E}">
        <p14:creationId xmlns:p14="http://schemas.microsoft.com/office/powerpoint/2010/main" val="1997082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derivate in 2D</a:t>
            </a: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b="83644"/>
          <a:stretch/>
        </p:blipFill>
        <p:spPr>
          <a:xfrm>
            <a:off x="1219200" y="1492987"/>
            <a:ext cx="7144920" cy="793013"/>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25</a:t>
            </a:fld>
            <a:endParaRPr lang="en-US"/>
          </a:p>
        </p:txBody>
      </p:sp>
    </p:spTree>
    <p:extLst>
      <p:ext uri="{BB962C8B-B14F-4D97-AF65-F5344CB8AC3E}">
        <p14:creationId xmlns:p14="http://schemas.microsoft.com/office/powerpoint/2010/main" val="957460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derivate in 2D</a:t>
            </a: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t="-2" b="42783"/>
          <a:stretch/>
        </p:blipFill>
        <p:spPr>
          <a:xfrm>
            <a:off x="1219200" y="1492987"/>
            <a:ext cx="7144920" cy="2774213"/>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26</a:t>
            </a:fld>
            <a:endParaRPr lang="en-US"/>
          </a:p>
        </p:txBody>
      </p:sp>
    </p:spTree>
    <p:extLst>
      <p:ext uri="{BB962C8B-B14F-4D97-AF65-F5344CB8AC3E}">
        <p14:creationId xmlns:p14="http://schemas.microsoft.com/office/powerpoint/2010/main" val="1772707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derivate in 2D</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492987"/>
            <a:ext cx="7144920" cy="4848339"/>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27</a:t>
            </a:fld>
            <a:endParaRPr lang="en-US"/>
          </a:p>
        </p:txBody>
      </p:sp>
      <p:sp>
        <p:nvSpPr>
          <p:cNvPr id="3" name="Rectangle 2"/>
          <p:cNvSpPr/>
          <p:nvPr/>
        </p:nvSpPr>
        <p:spPr>
          <a:xfrm>
            <a:off x="4191000" y="5257800"/>
            <a:ext cx="1981200" cy="990600"/>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27" descr="Edittex"/>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4191000" y="5410200"/>
            <a:ext cx="3005084"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82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filters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3059329"/>
            <a:ext cx="2298700" cy="1968500"/>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28</a:t>
            </a:fld>
            <a:endParaRPr lang="en-US"/>
          </a:p>
        </p:txBody>
      </p:sp>
      <p:sp>
        <p:nvSpPr>
          <p:cNvPr id="8" name="TextBox 7"/>
          <p:cNvSpPr txBox="1"/>
          <p:nvPr/>
        </p:nvSpPr>
        <p:spPr>
          <a:xfrm>
            <a:off x="685800" y="1915318"/>
            <a:ext cx="7772400" cy="646331"/>
          </a:xfrm>
          <a:prstGeom prst="rect">
            <a:avLst/>
          </a:prstGeom>
          <a:noFill/>
        </p:spPr>
        <p:txBody>
          <a:bodyPr wrap="square" rtlCol="0">
            <a:spAutoFit/>
          </a:bodyPr>
          <a:lstStyle/>
          <a:p>
            <a:r>
              <a:rPr lang="en-US" sz="3600"/>
              <a:t>What does this filter do?</a:t>
            </a:r>
          </a:p>
        </p:txBody>
      </p:sp>
    </p:spTree>
    <p:extLst>
      <p:ext uri="{BB962C8B-B14F-4D97-AF65-F5344CB8AC3E}">
        <p14:creationId xmlns:p14="http://schemas.microsoft.com/office/powerpoint/2010/main" val="751879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filters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3059329"/>
            <a:ext cx="2298700" cy="1968500"/>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3021229"/>
            <a:ext cx="2768600" cy="2044700"/>
          </a:xfrm>
          <a:prstGeom prst="rect">
            <a:avLst/>
          </a:prstGeom>
        </p:spPr>
      </p:pic>
      <p:sp>
        <p:nvSpPr>
          <p:cNvPr id="8" name="TextBox 7"/>
          <p:cNvSpPr txBox="1"/>
          <p:nvPr/>
        </p:nvSpPr>
        <p:spPr>
          <a:xfrm>
            <a:off x="685800" y="1915318"/>
            <a:ext cx="7772400" cy="646331"/>
          </a:xfrm>
          <a:prstGeom prst="rect">
            <a:avLst/>
          </a:prstGeom>
          <a:noFill/>
        </p:spPr>
        <p:txBody>
          <a:bodyPr wrap="square" rtlCol="0">
            <a:spAutoFit/>
          </a:bodyPr>
          <a:lstStyle/>
          <a:p>
            <a:pPr algn="r"/>
            <a:r>
              <a:rPr lang="en-US" sz="3600"/>
              <a:t>What about this filter?</a:t>
            </a:r>
          </a:p>
        </p:txBody>
      </p:sp>
    </p:spTree>
    <p:extLst>
      <p:ext uri="{BB962C8B-B14F-4D97-AF65-F5344CB8AC3E}">
        <p14:creationId xmlns:p14="http://schemas.microsoft.com/office/powerpoint/2010/main" val="1459147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2492" t="3944" r="412" b="3880"/>
          <a:stretch/>
        </p:blipFill>
        <p:spPr>
          <a:xfrm>
            <a:off x="0" y="685800"/>
            <a:ext cx="8905875" cy="4487111"/>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a:t>
            </a:fld>
            <a:endParaRPr lang="en-US"/>
          </a:p>
        </p:txBody>
      </p:sp>
    </p:spTree>
    <p:extLst>
      <p:ext uri="{BB962C8B-B14F-4D97-AF65-F5344CB8AC3E}">
        <p14:creationId xmlns:p14="http://schemas.microsoft.com/office/powerpoint/2010/main" val="1533553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 example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30</a:t>
            </a:fld>
            <a:endParaRPr lang="en-US"/>
          </a:p>
        </p:txBody>
      </p:sp>
      <p:pic>
        <p:nvPicPr>
          <p:cNvPr id="8"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87" y="2209800"/>
            <a:ext cx="5067300" cy="3517900"/>
          </a:xfrm>
          <a:prstGeom prst="rect">
            <a:avLst/>
          </a:prstGeom>
        </p:spPr>
      </p:pic>
    </p:spTree>
    <p:extLst>
      <p:ext uri="{BB962C8B-B14F-4D97-AF65-F5344CB8AC3E}">
        <p14:creationId xmlns:p14="http://schemas.microsoft.com/office/powerpoint/2010/main" val="1305448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 example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387" y="2209800"/>
            <a:ext cx="5067300" cy="3517900"/>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31</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200" y="2637016"/>
            <a:ext cx="2768600" cy="2044700"/>
          </a:xfrm>
          <a:prstGeom prst="rect">
            <a:avLst/>
          </a:prstGeom>
          <a:ln w="38100">
            <a:solidFill>
              <a:srgbClr val="850000"/>
            </a:solidFill>
          </a:ln>
        </p:spPr>
      </p:pic>
      <p:sp>
        <p:nvSpPr>
          <p:cNvPr id="8" name="TextBox 7"/>
          <p:cNvSpPr txBox="1"/>
          <p:nvPr/>
        </p:nvSpPr>
        <p:spPr>
          <a:xfrm>
            <a:off x="2362200" y="1417637"/>
            <a:ext cx="6096000" cy="1200329"/>
          </a:xfrm>
          <a:prstGeom prst="rect">
            <a:avLst/>
          </a:prstGeom>
          <a:noFill/>
        </p:spPr>
        <p:txBody>
          <a:bodyPr wrap="square" rtlCol="0">
            <a:spAutoFit/>
          </a:bodyPr>
          <a:lstStyle/>
          <a:p>
            <a:pPr algn="r"/>
            <a:r>
              <a:rPr lang="en-US" sz="3600">
                <a:solidFill>
                  <a:srgbClr val="850000"/>
                </a:solidFill>
              </a:rPr>
              <a:t>What happens when we apply this filter?</a:t>
            </a:r>
          </a:p>
        </p:txBody>
      </p:sp>
    </p:spTree>
    <p:extLst>
      <p:ext uri="{BB962C8B-B14F-4D97-AF65-F5344CB8AC3E}">
        <p14:creationId xmlns:p14="http://schemas.microsoft.com/office/powerpoint/2010/main" val="995205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 example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862" y="2185987"/>
            <a:ext cx="2865609" cy="1989407"/>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37" y="4331171"/>
            <a:ext cx="2613196" cy="1929929"/>
          </a:xfrm>
          <a:prstGeom prst="rect">
            <a:avLst/>
          </a:prstGeom>
          <a:ln w="38100">
            <a:solidFill>
              <a:srgbClr val="850000"/>
            </a:solidFill>
          </a:ln>
        </p:spPr>
      </p:pic>
      <p:sp>
        <p:nvSpPr>
          <p:cNvPr id="8" name="TextBox 7"/>
          <p:cNvSpPr txBox="1"/>
          <p:nvPr/>
        </p:nvSpPr>
        <p:spPr>
          <a:xfrm>
            <a:off x="152400" y="1417637"/>
            <a:ext cx="8305800" cy="646331"/>
          </a:xfrm>
          <a:prstGeom prst="rect">
            <a:avLst/>
          </a:prstGeom>
          <a:noFill/>
        </p:spPr>
        <p:txBody>
          <a:bodyPr wrap="square" rtlCol="0">
            <a:spAutoFit/>
          </a:bodyPr>
          <a:lstStyle/>
          <a:p>
            <a:pPr algn="r"/>
            <a:r>
              <a:rPr lang="en-US" sz="3600">
                <a:solidFill>
                  <a:srgbClr val="850000"/>
                </a:solidFill>
              </a:rPr>
              <a:t>What happens when we apply this filter?</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600" y="2819400"/>
            <a:ext cx="4089400" cy="3441700"/>
          </a:xfrm>
          <a:prstGeom prst="rect">
            <a:avLst/>
          </a:prstGeom>
        </p:spPr>
      </p:pic>
    </p:spTree>
    <p:extLst>
      <p:ext uri="{BB962C8B-B14F-4D97-AF65-F5344CB8AC3E}">
        <p14:creationId xmlns:p14="http://schemas.microsoft.com/office/powerpoint/2010/main" val="1430840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 example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387" y="2209800"/>
            <a:ext cx="5067300" cy="3517900"/>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33</a:t>
            </a:fld>
            <a:endParaRPr lang="en-US"/>
          </a:p>
        </p:txBody>
      </p:sp>
      <p:sp>
        <p:nvSpPr>
          <p:cNvPr id="8" name="TextBox 7"/>
          <p:cNvSpPr txBox="1"/>
          <p:nvPr/>
        </p:nvSpPr>
        <p:spPr>
          <a:xfrm>
            <a:off x="2362200" y="1417637"/>
            <a:ext cx="6096000" cy="646331"/>
          </a:xfrm>
          <a:prstGeom prst="rect">
            <a:avLst/>
          </a:prstGeom>
          <a:noFill/>
        </p:spPr>
        <p:txBody>
          <a:bodyPr wrap="square" rtlCol="0">
            <a:spAutoFit/>
          </a:bodyPr>
          <a:lstStyle/>
          <a:p>
            <a:pPr algn="r"/>
            <a:r>
              <a:rPr lang="en-US" sz="3600">
                <a:solidFill>
                  <a:srgbClr val="850000"/>
                </a:solidFill>
              </a:rPr>
              <a:t>Now let’s try the other filter!</a:t>
            </a:r>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748" y="2609741"/>
            <a:ext cx="2298700" cy="1968500"/>
          </a:xfrm>
          <a:prstGeom prst="rect">
            <a:avLst/>
          </a:prstGeom>
          <a:ln w="38100">
            <a:solidFill>
              <a:srgbClr val="850000"/>
            </a:solidFill>
          </a:ln>
        </p:spPr>
      </p:pic>
    </p:spTree>
    <p:extLst>
      <p:ext uri="{BB962C8B-B14F-4D97-AF65-F5344CB8AC3E}">
        <p14:creationId xmlns:p14="http://schemas.microsoft.com/office/powerpoint/2010/main" val="618406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 example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862" y="2185987"/>
            <a:ext cx="2865609" cy="1989407"/>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34</a:t>
            </a:fld>
            <a:endParaRPr lang="en-US"/>
          </a:p>
        </p:txBody>
      </p:sp>
      <p:sp>
        <p:nvSpPr>
          <p:cNvPr id="8" name="TextBox 7"/>
          <p:cNvSpPr txBox="1"/>
          <p:nvPr/>
        </p:nvSpPr>
        <p:spPr>
          <a:xfrm>
            <a:off x="152400" y="1417637"/>
            <a:ext cx="8305800" cy="646331"/>
          </a:xfrm>
          <a:prstGeom prst="rect">
            <a:avLst/>
          </a:prstGeom>
          <a:noFill/>
        </p:spPr>
        <p:txBody>
          <a:bodyPr wrap="square" rtlCol="0">
            <a:spAutoFit/>
          </a:bodyPr>
          <a:lstStyle/>
          <a:p>
            <a:pPr algn="r"/>
            <a:r>
              <a:rPr lang="en-US" sz="3600">
                <a:solidFill>
                  <a:srgbClr val="850000"/>
                </a:solidFill>
              </a:rPr>
              <a:t>What happens when we apply this filter?</a:t>
            </a:r>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16" y="4297413"/>
            <a:ext cx="2298700" cy="1968500"/>
          </a:xfrm>
          <a:prstGeom prst="rect">
            <a:avLst/>
          </a:prstGeom>
          <a:ln w="38100">
            <a:solidFill>
              <a:srgbClr val="850000"/>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249" y="2600594"/>
            <a:ext cx="3873500" cy="3149600"/>
          </a:xfrm>
          <a:prstGeom prst="rect">
            <a:avLst/>
          </a:prstGeom>
        </p:spPr>
      </p:pic>
    </p:spTree>
    <p:extLst>
      <p:ext uri="{BB962C8B-B14F-4D97-AF65-F5344CB8AC3E}">
        <p14:creationId xmlns:p14="http://schemas.microsoft.com/office/powerpoint/2010/main" val="575278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3x3 image gradient filters</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35</a:t>
            </a:fld>
            <a:endParaRPr lang="en-US"/>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687" y="1417638"/>
            <a:ext cx="2298700" cy="1968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293623"/>
            <a:ext cx="2768600" cy="20447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50846"/>
            <a:ext cx="9144000" cy="2239134"/>
          </a:xfrm>
          <a:prstGeom prst="rect">
            <a:avLst/>
          </a:prstGeom>
        </p:spPr>
      </p:pic>
    </p:spTree>
    <p:extLst>
      <p:ext uri="{BB962C8B-B14F-4D97-AF65-F5344CB8AC3E}">
        <p14:creationId xmlns:p14="http://schemas.microsoft.com/office/powerpoint/2010/main" val="13666622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dirty="0">
                <a:solidFill>
                  <a:schemeClr val="bg1">
                    <a:lumMod val="75000"/>
                  </a:schemeClr>
                </a:solidFill>
              </a:rPr>
              <a:t>Edge detection</a:t>
            </a:r>
          </a:p>
          <a:p>
            <a:r>
              <a:rPr lang="en-US" dirty="0">
                <a:solidFill>
                  <a:schemeClr val="bg1">
                    <a:lumMod val="75000"/>
                  </a:schemeClr>
                </a:solidFill>
              </a:rPr>
              <a:t>Image Gradients</a:t>
            </a:r>
          </a:p>
          <a:p>
            <a:r>
              <a:rPr lang="en-US" dirty="0"/>
              <a:t>A simple edge detector</a:t>
            </a:r>
          </a:p>
          <a:p>
            <a:r>
              <a:rPr lang="en-US" dirty="0" err="1">
                <a:solidFill>
                  <a:schemeClr val="bg1">
                    <a:lumMod val="75000"/>
                  </a:schemeClr>
                </a:solidFill>
              </a:rPr>
              <a:t>Sobel</a:t>
            </a:r>
            <a:r>
              <a:rPr lang="en-US" dirty="0">
                <a:solidFill>
                  <a:schemeClr val="bg1">
                    <a:lumMod val="75000"/>
                  </a:schemeClr>
                </a:solidFill>
              </a:rPr>
              <a:t> edge </a:t>
            </a:r>
            <a:r>
              <a:rPr lang="en-US" dirty="0" smtClean="0">
                <a:solidFill>
                  <a:schemeClr val="bg1">
                    <a:lumMod val="75000"/>
                  </a:schemeClr>
                </a:solidFill>
              </a:rPr>
              <a:t>detector</a:t>
            </a:r>
            <a:endParaRPr lang="en-US" dirty="0">
              <a:solidFill>
                <a:schemeClr val="bg1">
                  <a:lumMod val="75000"/>
                </a:schemeClr>
              </a:solidFill>
            </a:endParaRP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36</a:t>
            </a:fld>
            <a:endParaRPr lang="en-US"/>
          </a:p>
        </p:txBody>
      </p:sp>
    </p:spTree>
    <p:extLst>
      <p:ext uri="{BB962C8B-B14F-4D97-AF65-F5344CB8AC3E}">
        <p14:creationId xmlns:p14="http://schemas.microsoft.com/office/powerpoint/2010/main" val="19972060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0"/>
            <a:ext cx="8229600" cy="1143000"/>
          </a:xfrm>
        </p:spPr>
        <p:txBody>
          <a:bodyPr/>
          <a:lstStyle/>
          <a:p>
            <a:r>
              <a:rPr lang="en-US"/>
              <a:t>Characterizing edges</a:t>
            </a:r>
          </a:p>
        </p:txBody>
      </p:sp>
      <p:sp>
        <p:nvSpPr>
          <p:cNvPr id="8195" name="Rectangle 26"/>
          <p:cNvSpPr>
            <a:spLocks noGrp="1" noChangeArrowheads="1"/>
          </p:cNvSpPr>
          <p:nvPr>
            <p:ph type="body" idx="1"/>
          </p:nvPr>
        </p:nvSpPr>
        <p:spPr>
          <a:xfrm>
            <a:off x="457200" y="1143000"/>
            <a:ext cx="8229600" cy="4525963"/>
          </a:xfrm>
        </p:spPr>
        <p:txBody>
          <a:bodyPr/>
          <a:lstStyle/>
          <a:p>
            <a:pPr>
              <a:buFontTx/>
              <a:buChar char="•"/>
            </a:pPr>
            <a:r>
              <a:rPr lang="en-US"/>
              <a:t>An edge is a place of rapid change in the image intensity function</a:t>
            </a:r>
          </a:p>
        </p:txBody>
      </p:sp>
      <p:pic>
        <p:nvPicPr>
          <p:cNvPr id="8196" name="Picture 10" descr="step_ed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95600"/>
            <a:ext cx="2743200" cy="2082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7" name="Line 21"/>
          <p:cNvSpPr>
            <a:spLocks noChangeShapeType="1"/>
          </p:cNvSpPr>
          <p:nvPr/>
        </p:nvSpPr>
        <p:spPr bwMode="auto">
          <a:xfrm>
            <a:off x="228600" y="3962400"/>
            <a:ext cx="27432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8" name="Text Box 22"/>
          <p:cNvSpPr txBox="1">
            <a:spLocks noChangeArrowheads="1"/>
          </p:cNvSpPr>
          <p:nvPr/>
        </p:nvSpPr>
        <p:spPr bwMode="auto">
          <a:xfrm>
            <a:off x="1174750" y="2514600"/>
            <a:ext cx="80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800"/>
              <a:t>image</a:t>
            </a:r>
          </a:p>
        </p:txBody>
      </p:sp>
      <p:grpSp>
        <p:nvGrpSpPr>
          <p:cNvPr id="2" name="Group 31"/>
          <p:cNvGrpSpPr>
            <a:grpSpLocks/>
          </p:cNvGrpSpPr>
          <p:nvPr/>
        </p:nvGrpSpPr>
        <p:grpSpPr bwMode="auto">
          <a:xfrm>
            <a:off x="3124200" y="2254250"/>
            <a:ext cx="2851150" cy="2725738"/>
            <a:chOff x="1968" y="1420"/>
            <a:chExt cx="1796" cy="1717"/>
          </a:xfrm>
        </p:grpSpPr>
        <p:sp>
          <p:nvSpPr>
            <p:cNvPr id="8210" name="Rectangle 11"/>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211" name="Freeform 12"/>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12" name="Freeform 15"/>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13" name="Text Box 24"/>
            <p:cNvSpPr txBox="1">
              <a:spLocks noChangeArrowheads="1"/>
            </p:cNvSpPr>
            <p:nvPr/>
          </p:nvSpPr>
          <p:spPr bwMode="auto">
            <a:xfrm>
              <a:off x="1968" y="1420"/>
              <a:ext cx="17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800"/>
                <a:t>intensity function</a:t>
              </a:r>
              <a:br>
                <a:rPr lang="en-US" sz="1800"/>
              </a:br>
              <a:r>
                <a:rPr lang="en-US" sz="1800"/>
                <a:t>(along horizontal scanline)</a:t>
              </a:r>
            </a:p>
          </p:txBody>
        </p:sp>
      </p:grpSp>
      <p:grpSp>
        <p:nvGrpSpPr>
          <p:cNvPr id="3" name="Group 32"/>
          <p:cNvGrpSpPr>
            <a:grpSpLocks/>
          </p:cNvGrpSpPr>
          <p:nvPr/>
        </p:nvGrpSpPr>
        <p:grpSpPr bwMode="auto">
          <a:xfrm>
            <a:off x="6172200" y="2528888"/>
            <a:ext cx="2743200" cy="2451100"/>
            <a:chOff x="3888" y="1593"/>
            <a:chExt cx="1728" cy="1544"/>
          </a:xfrm>
        </p:grpSpPr>
        <p:sp>
          <p:nvSpPr>
            <p:cNvPr id="8205" name="Rectangle 16"/>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lstStyle/>
            <a:p>
              <a:endParaRPr lang="en-US"/>
            </a:p>
          </p:txBody>
        </p:sp>
        <p:grpSp>
          <p:nvGrpSpPr>
            <p:cNvPr id="8206" name="Group 19"/>
            <p:cNvGrpSpPr>
              <a:grpSpLocks/>
            </p:cNvGrpSpPr>
            <p:nvPr/>
          </p:nvGrpSpPr>
          <p:grpSpPr bwMode="auto">
            <a:xfrm>
              <a:off x="3888" y="1854"/>
              <a:ext cx="1728" cy="1248"/>
              <a:chOff x="3888" y="2640"/>
              <a:chExt cx="1728" cy="1248"/>
            </a:xfrm>
          </p:grpSpPr>
          <p:sp>
            <p:nvSpPr>
              <p:cNvPr id="8208" name="Freeform 17"/>
              <p:cNvSpPr>
                <a:spLocks/>
              </p:cNvSpPr>
              <p:nvPr/>
            </p:nvSpPr>
            <p:spPr bwMode="auto">
              <a:xfrm>
                <a:off x="3888" y="3264"/>
                <a:ext cx="909" cy="624"/>
              </a:xfrm>
              <a:custGeom>
                <a:avLst/>
                <a:gdLst>
                  <a:gd name="T0" fmla="*/ 0 w 909"/>
                  <a:gd name="T1" fmla="*/ 0 h 630"/>
                  <a:gd name="T2" fmla="*/ 288 w 909"/>
                  <a:gd name="T3" fmla="*/ 6 h 630"/>
                  <a:gd name="T4" fmla="*/ 354 w 909"/>
                  <a:gd name="T5" fmla="*/ 83 h 630"/>
                  <a:gd name="T6" fmla="*/ 399 w 909"/>
                  <a:gd name="T7" fmla="*/ 425 h 630"/>
                  <a:gd name="T8" fmla="*/ 459 w 909"/>
                  <a:gd name="T9" fmla="*/ 624 h 630"/>
                  <a:gd name="T10" fmla="*/ 528 w 909"/>
                  <a:gd name="T11" fmla="*/ 428 h 630"/>
                  <a:gd name="T12" fmla="*/ 564 w 909"/>
                  <a:gd name="T13" fmla="*/ 95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09" name="Freeform 18"/>
              <p:cNvSpPr>
                <a:spLocks/>
              </p:cNvSpPr>
              <p:nvPr/>
            </p:nvSpPr>
            <p:spPr bwMode="auto">
              <a:xfrm flipV="1">
                <a:off x="4707" y="2640"/>
                <a:ext cx="909" cy="624"/>
              </a:xfrm>
              <a:custGeom>
                <a:avLst/>
                <a:gdLst>
                  <a:gd name="T0" fmla="*/ 0 w 909"/>
                  <a:gd name="T1" fmla="*/ 0 h 630"/>
                  <a:gd name="T2" fmla="*/ 288 w 909"/>
                  <a:gd name="T3" fmla="*/ 6 h 630"/>
                  <a:gd name="T4" fmla="*/ 354 w 909"/>
                  <a:gd name="T5" fmla="*/ 83 h 630"/>
                  <a:gd name="T6" fmla="*/ 399 w 909"/>
                  <a:gd name="T7" fmla="*/ 425 h 630"/>
                  <a:gd name="T8" fmla="*/ 459 w 909"/>
                  <a:gd name="T9" fmla="*/ 624 h 630"/>
                  <a:gd name="T10" fmla="*/ 528 w 909"/>
                  <a:gd name="T11" fmla="*/ 428 h 630"/>
                  <a:gd name="T12" fmla="*/ 564 w 909"/>
                  <a:gd name="T13" fmla="*/ 95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07" name="Text Box 25"/>
            <p:cNvSpPr txBox="1">
              <a:spLocks noChangeArrowheads="1"/>
            </p:cNvSpPr>
            <p:nvPr/>
          </p:nvSpPr>
          <p:spPr bwMode="auto">
            <a:xfrm>
              <a:off x="4216" y="1593"/>
              <a:ext cx="10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800"/>
                <a:t>first derivative</a:t>
              </a:r>
            </a:p>
          </p:txBody>
        </p:sp>
      </p:grpSp>
      <p:grpSp>
        <p:nvGrpSpPr>
          <p:cNvPr id="5" name="Group 33"/>
          <p:cNvGrpSpPr>
            <a:grpSpLocks/>
          </p:cNvGrpSpPr>
          <p:nvPr/>
        </p:nvGrpSpPr>
        <p:grpSpPr bwMode="auto">
          <a:xfrm>
            <a:off x="6489700" y="3276600"/>
            <a:ext cx="2305050" cy="2927350"/>
            <a:chOff x="4088" y="2064"/>
            <a:chExt cx="1452" cy="1844"/>
          </a:xfrm>
        </p:grpSpPr>
        <p:sp>
          <p:nvSpPr>
            <p:cNvPr id="8202" name="Line 28"/>
            <p:cNvSpPr>
              <a:spLocks noChangeShapeType="1"/>
            </p:cNvSpPr>
            <p:nvPr/>
          </p:nvSpPr>
          <p:spPr bwMode="auto">
            <a:xfrm flipH="1" flipV="1">
              <a:off x="4368" y="3168"/>
              <a:ext cx="144"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3" name="Line 29"/>
            <p:cNvSpPr>
              <a:spLocks noChangeShapeType="1"/>
            </p:cNvSpPr>
            <p:nvPr/>
          </p:nvSpPr>
          <p:spPr bwMode="auto">
            <a:xfrm flipV="1">
              <a:off x="5040" y="2064"/>
              <a:ext cx="144" cy="14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4" name="Text Box 30"/>
            <p:cNvSpPr txBox="1">
              <a:spLocks noChangeArrowheads="1"/>
            </p:cNvSpPr>
            <p:nvPr/>
          </p:nvSpPr>
          <p:spPr bwMode="auto">
            <a:xfrm>
              <a:off x="4088" y="3504"/>
              <a:ext cx="145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800"/>
                <a:t>edges correspond to</a:t>
              </a:r>
              <a:br>
                <a:rPr lang="en-US" sz="1800"/>
              </a:br>
              <a:r>
                <a:rPr lang="en-US" sz="1800" err="1"/>
                <a:t>extrema</a:t>
              </a:r>
              <a:r>
                <a:rPr lang="en-US" sz="1800"/>
                <a:t> of derivative</a:t>
              </a:r>
            </a:p>
          </p:txBody>
        </p:sp>
      </p:grpSp>
      <p:sp>
        <p:nvSpPr>
          <p:cNvPr id="4" name="Date Placeholder 3"/>
          <p:cNvSpPr>
            <a:spLocks noGrp="1"/>
          </p:cNvSpPr>
          <p:nvPr>
            <p:ph type="dt" sz="half" idx="10"/>
          </p:nvPr>
        </p:nvSpPr>
        <p:spPr/>
        <p:txBody>
          <a:bodyPr/>
          <a:lstStyle/>
          <a:p>
            <a:r>
              <a:rPr lang="en-US"/>
              <a:t>10-Oct-17</a:t>
            </a:r>
          </a:p>
        </p:txBody>
      </p:sp>
      <p:sp>
        <p:nvSpPr>
          <p:cNvPr id="6" name="Slide Number Placeholder 5"/>
          <p:cNvSpPr>
            <a:spLocks noGrp="1"/>
          </p:cNvSpPr>
          <p:nvPr>
            <p:ph type="sldNum" sz="quarter" idx="12"/>
          </p:nvPr>
        </p:nvSpPr>
        <p:spPr/>
        <p:txBody>
          <a:bodyPr/>
          <a:lstStyle/>
          <a:p>
            <a:fld id="{CF7DC490-98B8-074B-BB30-37775A2447EF}" type="slidenum">
              <a:rPr lang="en-US" smtClean="0"/>
              <a:pPr/>
              <a:t>37</a:t>
            </a:fld>
            <a:endParaRPr lang="en-US"/>
          </a:p>
        </p:txBody>
      </p:sp>
    </p:spTree>
    <p:extLst>
      <p:ext uri="{BB962C8B-B14F-4D97-AF65-F5344CB8AC3E}">
        <p14:creationId xmlns:p14="http://schemas.microsoft.com/office/powerpoint/2010/main" val="938887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9"/>
          <p:cNvSpPr>
            <a:spLocks noChangeArrowheads="1"/>
          </p:cNvSpPr>
          <p:nvPr/>
        </p:nvSpPr>
        <p:spPr bwMode="auto">
          <a:xfrm>
            <a:off x="685800" y="3429000"/>
            <a:ext cx="8077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a:t>The gradient vector points in the direction of most rapid increase in intensity</a:t>
            </a:r>
            <a:br>
              <a:rPr lang="en-US"/>
            </a:br>
            <a:endParaRPr lang="en-US"/>
          </a:p>
        </p:txBody>
      </p:sp>
      <p:grpSp>
        <p:nvGrpSpPr>
          <p:cNvPr id="9219" name="Group 2"/>
          <p:cNvGrpSpPr>
            <a:grpSpLocks/>
          </p:cNvGrpSpPr>
          <p:nvPr/>
        </p:nvGrpSpPr>
        <p:grpSpPr bwMode="auto">
          <a:xfrm>
            <a:off x="6096000" y="2209800"/>
            <a:ext cx="2590800" cy="990600"/>
            <a:chOff x="3840" y="1776"/>
            <a:chExt cx="1632" cy="624"/>
          </a:xfrm>
        </p:grpSpPr>
        <p:grpSp>
          <p:nvGrpSpPr>
            <p:cNvPr id="9241" name="Group 3"/>
            <p:cNvGrpSpPr>
              <a:grpSpLocks/>
            </p:cNvGrpSpPr>
            <p:nvPr/>
          </p:nvGrpSpPr>
          <p:grpSpPr bwMode="auto">
            <a:xfrm>
              <a:off x="3840" y="1776"/>
              <a:ext cx="1632" cy="624"/>
              <a:chOff x="3840" y="1776"/>
              <a:chExt cx="1632" cy="624"/>
            </a:xfrm>
          </p:grpSpPr>
          <p:grpSp>
            <p:nvGrpSpPr>
              <p:cNvPr id="9243" name="Group 4"/>
              <p:cNvGrpSpPr>
                <a:grpSpLocks/>
              </p:cNvGrpSpPr>
              <p:nvPr/>
            </p:nvGrpSpPr>
            <p:grpSpPr bwMode="auto">
              <a:xfrm>
                <a:off x="3840" y="1776"/>
                <a:ext cx="624" cy="624"/>
                <a:chOff x="3840" y="1776"/>
                <a:chExt cx="624" cy="624"/>
              </a:xfrm>
            </p:grpSpPr>
            <p:sp>
              <p:nvSpPr>
                <p:cNvPr id="974853" name="Rectangle 5"/>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w="9525">
                  <a:noFill/>
                  <a:miter lim="800000"/>
                  <a:headEnd/>
                  <a:tailEnd/>
                </a:ln>
                <a:effectLst/>
              </p:spPr>
              <p:txBody>
                <a:bodyPr wrap="none" anchor="ctr"/>
                <a:lstStyle/>
                <a:p>
                  <a:endParaRPr lang="en-US"/>
                </a:p>
              </p:txBody>
            </p:sp>
            <p:sp>
              <p:nvSpPr>
                <p:cNvPr id="9246" name="Line 6"/>
                <p:cNvSpPr>
                  <a:spLocks noChangeShapeType="1"/>
                </p:cNvSpPr>
                <p:nvPr/>
              </p:nvSpPr>
              <p:spPr bwMode="auto">
                <a:xfrm flipV="1">
                  <a:off x="4161" y="1872"/>
                  <a:ext cx="207" cy="20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9244" name="Picture 7" descr="Edittex"/>
              <p:cNvPicPr>
                <a:picLocks noChangeAspect="1" noChangeArrowheads="1"/>
              </p:cNvPicPr>
              <p:nvPr>
                <p:custDataLst>
                  <p:tags r:id="rId7"/>
                </p:custDataLst>
              </p:nvPr>
            </p:nvPicPr>
            <p:blipFill>
              <a:blip r:embed="rId10">
                <a:extLst>
                  <a:ext uri="{28A0092B-C50C-407E-A947-70E740481C1C}">
                    <a14:useLocalDpi xmlns:a14="http://schemas.microsoft.com/office/drawing/2010/main" val="0"/>
                  </a:ext>
                </a:extLst>
              </a:blip>
              <a:srcRect/>
              <a:stretch>
                <a:fillRect/>
              </a:stretch>
            </p:blipFill>
            <p:spPr bwMode="auto">
              <a:xfrm>
                <a:off x="4505" y="1824"/>
                <a:ext cx="967"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42" name="Oval 8"/>
            <p:cNvSpPr>
              <a:spLocks noChangeArrowheads="1"/>
            </p:cNvSpPr>
            <p:nvPr/>
          </p:nvSpPr>
          <p:spPr bwMode="auto">
            <a:xfrm>
              <a:off x="4128" y="2064"/>
              <a:ext cx="48" cy="4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9220" name="Rectangle 9"/>
          <p:cNvSpPr>
            <a:spLocks noGrp="1" noChangeArrowheads="1"/>
          </p:cNvSpPr>
          <p:nvPr>
            <p:ph type="title"/>
          </p:nvPr>
        </p:nvSpPr>
        <p:spPr>
          <a:xfrm>
            <a:off x="457200" y="0"/>
            <a:ext cx="8229600" cy="1143000"/>
          </a:xfrm>
        </p:spPr>
        <p:txBody>
          <a:bodyPr/>
          <a:lstStyle/>
          <a:p>
            <a:r>
              <a:rPr lang="en-US"/>
              <a:t>Image gradient</a:t>
            </a:r>
          </a:p>
        </p:txBody>
      </p:sp>
      <p:sp>
        <p:nvSpPr>
          <p:cNvPr id="9221" name="Rectangle 10"/>
          <p:cNvSpPr>
            <a:spLocks noGrp="1" noChangeArrowheads="1"/>
          </p:cNvSpPr>
          <p:nvPr>
            <p:ph type="body" idx="1"/>
          </p:nvPr>
        </p:nvSpPr>
        <p:spPr>
          <a:xfrm>
            <a:off x="685800" y="1219200"/>
            <a:ext cx="8077200" cy="1295400"/>
          </a:xfrm>
        </p:spPr>
        <p:txBody>
          <a:bodyPr>
            <a:normAutofit lnSpcReduction="10000"/>
          </a:bodyPr>
          <a:lstStyle/>
          <a:p>
            <a:r>
              <a:rPr lang="en-US" sz="2400"/>
              <a:t>The gradient of an image: </a:t>
            </a:r>
          </a:p>
          <a:p>
            <a:endParaRPr lang="en-US" sz="2400"/>
          </a:p>
          <a:p>
            <a:pPr marL="0" indent="0">
              <a:buNone/>
            </a:pPr>
            <a:r>
              <a:rPr lang="en-US" sz="2400"/>
              <a:t> </a:t>
            </a:r>
          </a:p>
        </p:txBody>
      </p:sp>
      <p:pic>
        <p:nvPicPr>
          <p:cNvPr id="9222" name="Picture 11" descr="Edittex"/>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4572000" y="1143000"/>
            <a:ext cx="246856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860" name="Rectangle 12"/>
          <p:cNvSpPr>
            <a:spLocks noChangeArrowheads="1"/>
          </p:cNvSpPr>
          <p:nvPr/>
        </p:nvSpPr>
        <p:spPr bwMode="auto">
          <a:xfrm>
            <a:off x="1066800" y="2209800"/>
            <a:ext cx="304800" cy="990600"/>
          </a:xfrm>
          <a:prstGeom prst="rect">
            <a:avLst/>
          </a:prstGeom>
          <a:gradFill rotWithShape="0">
            <a:gsLst>
              <a:gs pos="0">
                <a:schemeClr val="tx1"/>
              </a:gs>
              <a:gs pos="100000">
                <a:schemeClr val="tx1">
                  <a:gamma/>
                  <a:tint val="0"/>
                  <a:invGamma/>
                </a:schemeClr>
              </a:gs>
            </a:gsLst>
            <a:lin ang="0" scaled="1"/>
          </a:gradFill>
          <a:ln w="9525">
            <a:noFill/>
            <a:miter lim="800000"/>
            <a:headEnd/>
            <a:tailEnd/>
          </a:ln>
          <a:effectLst/>
        </p:spPr>
        <p:txBody>
          <a:bodyPr wrap="none" anchor="ctr"/>
          <a:lstStyle/>
          <a:p>
            <a:endParaRPr lang="en-US"/>
          </a:p>
        </p:txBody>
      </p:sp>
      <p:sp>
        <p:nvSpPr>
          <p:cNvPr id="9224" name="Line 13"/>
          <p:cNvSpPr>
            <a:spLocks noChangeShapeType="1"/>
          </p:cNvSpPr>
          <p:nvPr/>
        </p:nvSpPr>
        <p:spPr bwMode="auto">
          <a:xfrm>
            <a:off x="1219200" y="27432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5" name="Oval 14"/>
          <p:cNvSpPr>
            <a:spLocks noChangeArrowheads="1"/>
          </p:cNvSpPr>
          <p:nvPr/>
        </p:nvSpPr>
        <p:spPr bwMode="auto">
          <a:xfrm>
            <a:off x="1162050" y="2705100"/>
            <a:ext cx="76200" cy="76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pic>
        <p:nvPicPr>
          <p:cNvPr id="9226" name="Picture 15" descr="Edittex"/>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524000" y="2284413"/>
            <a:ext cx="1408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7" name="Group 16"/>
          <p:cNvGrpSpPr>
            <a:grpSpLocks/>
          </p:cNvGrpSpPr>
          <p:nvPr/>
        </p:nvGrpSpPr>
        <p:grpSpPr bwMode="auto">
          <a:xfrm>
            <a:off x="3802063" y="2209800"/>
            <a:ext cx="1882775" cy="1157288"/>
            <a:chOff x="2395" y="1776"/>
            <a:chExt cx="1186" cy="729"/>
          </a:xfrm>
        </p:grpSpPr>
        <p:pic>
          <p:nvPicPr>
            <p:cNvPr id="9237" name="Picture 17" descr="Edittex"/>
            <p:cNvPicPr>
              <a:picLocks noChangeAspect="1" noChangeArrowheads="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2688" y="2256"/>
              <a:ext cx="89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866" name="Rectangle 18"/>
            <p:cNvSpPr>
              <a:spLocks noChangeArrowheads="1"/>
            </p:cNvSpPr>
            <p:nvPr/>
          </p:nvSpPr>
          <p:spPr bwMode="auto">
            <a:xfrm rot="5400000">
              <a:off x="2638" y="1533"/>
              <a:ext cx="192" cy="677"/>
            </a:xfrm>
            <a:prstGeom prst="rect">
              <a:avLst/>
            </a:prstGeom>
            <a:gradFill rotWithShape="0">
              <a:gsLst>
                <a:gs pos="0">
                  <a:schemeClr val="tx1"/>
                </a:gs>
                <a:gs pos="100000">
                  <a:schemeClr val="tx1">
                    <a:gamma/>
                    <a:tint val="0"/>
                    <a:invGamma/>
                  </a:schemeClr>
                </a:gs>
              </a:gsLst>
              <a:lin ang="5400000" scaled="1"/>
            </a:gradFill>
            <a:ln w="9525">
              <a:noFill/>
              <a:miter lim="800000"/>
              <a:headEnd/>
              <a:tailEnd/>
            </a:ln>
            <a:effectLst/>
          </p:spPr>
          <p:txBody>
            <a:bodyPr wrap="none" anchor="ctr"/>
            <a:lstStyle/>
            <a:p>
              <a:endParaRPr lang="en-US"/>
            </a:p>
          </p:txBody>
        </p:sp>
        <p:sp>
          <p:nvSpPr>
            <p:cNvPr id="9239" name="Line 19"/>
            <p:cNvSpPr>
              <a:spLocks noChangeShapeType="1"/>
            </p:cNvSpPr>
            <p:nvPr/>
          </p:nvSpPr>
          <p:spPr bwMode="auto">
            <a:xfrm rot="5400000">
              <a:off x="2568" y="2040"/>
              <a:ext cx="3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0" name="Oval 20"/>
            <p:cNvSpPr>
              <a:spLocks noChangeArrowheads="1"/>
            </p:cNvSpPr>
            <p:nvPr/>
          </p:nvSpPr>
          <p:spPr bwMode="auto">
            <a:xfrm>
              <a:off x="2712" y="1848"/>
              <a:ext cx="48" cy="4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9228" name="Group 21"/>
          <p:cNvGrpSpPr>
            <a:grpSpLocks/>
          </p:cNvGrpSpPr>
          <p:nvPr/>
        </p:nvGrpSpPr>
        <p:grpSpPr bwMode="auto">
          <a:xfrm>
            <a:off x="6581775" y="2220913"/>
            <a:ext cx="485775" cy="509587"/>
            <a:chOff x="4152" y="1776"/>
            <a:chExt cx="306" cy="321"/>
          </a:xfrm>
        </p:grpSpPr>
        <p:sp>
          <p:nvSpPr>
            <p:cNvPr id="9233" name="Line 22"/>
            <p:cNvSpPr>
              <a:spLocks noChangeShapeType="1"/>
            </p:cNvSpPr>
            <p:nvPr/>
          </p:nvSpPr>
          <p:spPr bwMode="auto">
            <a:xfrm>
              <a:off x="4155" y="2088"/>
              <a:ext cx="30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4" name="Line 23"/>
            <p:cNvSpPr>
              <a:spLocks noChangeShapeType="1"/>
            </p:cNvSpPr>
            <p:nvPr/>
          </p:nvSpPr>
          <p:spPr bwMode="auto">
            <a:xfrm flipV="1">
              <a:off x="4152" y="1776"/>
              <a:ext cx="0" cy="32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5" name="Freeform 24"/>
            <p:cNvSpPr>
              <a:spLocks/>
            </p:cNvSpPr>
            <p:nvPr/>
          </p:nvSpPr>
          <p:spPr bwMode="auto">
            <a:xfrm flipV="1">
              <a:off x="4216" y="2032"/>
              <a:ext cx="27" cy="51"/>
            </a:xfrm>
            <a:custGeom>
              <a:avLst/>
              <a:gdLst>
                <a:gd name="T0" fmla="*/ 18 w 27"/>
                <a:gd name="T1" fmla="*/ 0 h 51"/>
                <a:gd name="T2" fmla="*/ 24 w 27"/>
                <a:gd name="T3" fmla="*/ 33 h 51"/>
                <a:gd name="T4" fmla="*/ 0 w 27"/>
                <a:gd name="T5" fmla="*/ 51 h 51"/>
                <a:gd name="T6" fmla="*/ 0 60000 65536"/>
                <a:gd name="T7" fmla="*/ 0 60000 65536"/>
                <a:gd name="T8" fmla="*/ 0 60000 65536"/>
                <a:gd name="T9" fmla="*/ 0 w 27"/>
                <a:gd name="T10" fmla="*/ 0 h 51"/>
                <a:gd name="T11" fmla="*/ 27 w 27"/>
                <a:gd name="T12" fmla="*/ 51 h 51"/>
              </a:gdLst>
              <a:ahLst/>
              <a:cxnLst>
                <a:cxn ang="T6">
                  <a:pos x="T0" y="T1"/>
                </a:cxn>
                <a:cxn ang="T7">
                  <a:pos x="T2" y="T3"/>
                </a:cxn>
                <a:cxn ang="T8">
                  <a:pos x="T4" y="T5"/>
                </a:cxn>
              </a:cxnLst>
              <a:rect l="T9" t="T10" r="T11" b="T12"/>
              <a:pathLst>
                <a:path w="27" h="51">
                  <a:moveTo>
                    <a:pt x="18" y="0"/>
                  </a:moveTo>
                  <a:cubicBezTo>
                    <a:pt x="22" y="12"/>
                    <a:pt x="27" y="25"/>
                    <a:pt x="24" y="33"/>
                  </a:cubicBezTo>
                  <a:cubicBezTo>
                    <a:pt x="21" y="41"/>
                    <a:pt x="10" y="46"/>
                    <a:pt x="0" y="51"/>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9236" name="Picture 25" descr="Edittex"/>
            <p:cNvPicPr>
              <a:picLocks noChangeAspect="1" noChangeArrowheads="1"/>
            </p:cNvPicPr>
            <p:nvPr>
              <p:custDataLst>
                <p:tags r:id="rId5"/>
              </p:custDataLst>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 y="1968"/>
              <a:ext cx="69"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9" name="Rectangle 26"/>
          <p:cNvSpPr>
            <a:spLocks noChangeArrowheads="1"/>
          </p:cNvSpPr>
          <p:nvPr/>
        </p:nvSpPr>
        <p:spPr bwMode="auto">
          <a:xfrm>
            <a:off x="718457" y="4109075"/>
            <a:ext cx="8077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spcBef>
                <a:spcPct val="20000"/>
              </a:spcBef>
              <a:buFontTx/>
              <a:buChar char="•"/>
            </a:pPr>
            <a:endParaRPr lang="en-US" sz="1800"/>
          </a:p>
          <a:p>
            <a:pPr marL="742950" lvl="1" indent="-285750">
              <a:spcBef>
                <a:spcPct val="20000"/>
              </a:spcBef>
              <a:buFontTx/>
              <a:buChar char="•"/>
            </a:pPr>
            <a:r>
              <a:rPr lang="en-US" sz="1800"/>
              <a:t>how does this relate to the direction of the edge?</a:t>
            </a:r>
            <a:br>
              <a:rPr lang="en-US" sz="1800"/>
            </a:br>
            <a:endParaRPr lang="en-US" sz="1800"/>
          </a:p>
        </p:txBody>
      </p:sp>
      <p:pic>
        <p:nvPicPr>
          <p:cNvPr id="9230" name="Picture 27" descr="Edittex"/>
          <p:cNvPicPr>
            <a:picLocks noChangeAspect="1" noChangeArrowheads="1"/>
          </p:cNvPicPr>
          <p:nvPr>
            <p:custDataLst>
              <p:tags r:id="rId3"/>
            </p:custDataLst>
          </p:nvPr>
        </p:nvPicPr>
        <p:blipFill>
          <a:blip r:embed="rId14">
            <a:extLst>
              <a:ext uri="{28A0092B-C50C-407E-A947-70E740481C1C}">
                <a14:useLocalDpi xmlns:a14="http://schemas.microsoft.com/office/drawing/2010/main" val="0"/>
              </a:ext>
            </a:extLst>
          </a:blip>
          <a:srcRect/>
          <a:stretch>
            <a:fillRect/>
          </a:stretch>
        </p:blipFill>
        <p:spPr bwMode="auto">
          <a:xfrm>
            <a:off x="3962400" y="3908185"/>
            <a:ext cx="2035175" cy="380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28" descr="Edittex"/>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2852220" y="5638800"/>
            <a:ext cx="286278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2" name="Text Box 31"/>
          <p:cNvSpPr txBox="1">
            <a:spLocks noChangeArrowheads="1"/>
          </p:cNvSpPr>
          <p:nvPr/>
        </p:nvSpPr>
        <p:spPr bwMode="auto">
          <a:xfrm>
            <a:off x="7315200" y="5973762"/>
            <a:ext cx="17653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Steve Seitz</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38</a:t>
            </a:fld>
            <a:endParaRPr lang="en-US"/>
          </a:p>
        </p:txBody>
      </p:sp>
      <p:sp>
        <p:nvSpPr>
          <p:cNvPr id="4" name="Rectangle 3"/>
          <p:cNvSpPr/>
          <p:nvPr/>
        </p:nvSpPr>
        <p:spPr>
          <a:xfrm>
            <a:off x="685800" y="3886414"/>
            <a:ext cx="3287631" cy="369332"/>
          </a:xfrm>
          <a:prstGeom prst="rect">
            <a:avLst/>
          </a:prstGeom>
        </p:spPr>
        <p:txBody>
          <a:bodyPr wrap="none">
            <a:spAutoFit/>
          </a:bodyPr>
          <a:lstStyle/>
          <a:p>
            <a:pPr marL="342900" indent="-342900">
              <a:spcBef>
                <a:spcPct val="20000"/>
              </a:spcBef>
            </a:pPr>
            <a:r>
              <a:rPr lang="en-US"/>
              <a:t>The gradient direction is given by</a:t>
            </a:r>
          </a:p>
        </p:txBody>
      </p:sp>
      <p:sp>
        <p:nvSpPr>
          <p:cNvPr id="5" name="Rectangle 4"/>
          <p:cNvSpPr/>
          <p:nvPr/>
        </p:nvSpPr>
        <p:spPr>
          <a:xfrm>
            <a:off x="751276" y="5105400"/>
            <a:ext cx="6944923" cy="369332"/>
          </a:xfrm>
          <a:prstGeom prst="rect">
            <a:avLst/>
          </a:prstGeom>
        </p:spPr>
        <p:txBody>
          <a:bodyPr wrap="square">
            <a:spAutoFit/>
          </a:bodyPr>
          <a:lstStyle/>
          <a:p>
            <a:pPr marL="342900" indent="-342900">
              <a:spcBef>
                <a:spcPct val="20000"/>
              </a:spcBef>
            </a:pPr>
            <a:r>
              <a:rPr lang="en-US"/>
              <a:t>The </a:t>
            </a:r>
            <a:r>
              <a:rPr lang="en-US" i="1"/>
              <a:t>edge strength</a:t>
            </a:r>
            <a:r>
              <a:rPr lang="en-US"/>
              <a:t> is given by the gradient magnitude</a:t>
            </a:r>
          </a:p>
        </p:txBody>
      </p:sp>
    </p:spTree>
    <p:extLst>
      <p:ext uri="{BB962C8B-B14F-4D97-AF65-F5344CB8AC3E}">
        <p14:creationId xmlns:p14="http://schemas.microsoft.com/office/powerpoint/2010/main" val="155807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48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74860" grpId="0" animBg="1"/>
      <p:bldP spid="9224" grpId="0" animBg="1"/>
      <p:bldP spid="9225" grpId="0" animBg="1"/>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0"/>
            <a:ext cx="8229600" cy="1143000"/>
          </a:xfrm>
        </p:spPr>
        <p:txBody>
          <a:bodyPr/>
          <a:lstStyle/>
          <a:p>
            <a:r>
              <a:rPr lang="en-US"/>
              <a:t>Finite differences: example</a:t>
            </a: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838200"/>
            <a:ext cx="5829300" cy="51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39</a:t>
            </a:fld>
            <a:endParaRPr lang="en-US"/>
          </a:p>
        </p:txBody>
      </p:sp>
      <p:sp>
        <p:nvSpPr>
          <p:cNvPr id="12291" name="Rectangle 3"/>
          <p:cNvSpPr>
            <a:spLocks noGrp="1" noChangeArrowheads="1"/>
          </p:cNvSpPr>
          <p:nvPr>
            <p:ph type="body" idx="1"/>
          </p:nvPr>
        </p:nvSpPr>
        <p:spPr>
          <a:xfrm>
            <a:off x="0" y="5867400"/>
            <a:ext cx="9144000" cy="914400"/>
          </a:xfrm>
        </p:spPr>
        <p:txBody>
          <a:bodyPr/>
          <a:lstStyle/>
          <a:p>
            <a:pPr algn="ctr"/>
            <a:r>
              <a:rPr lang="en-US" sz="2400"/>
              <a:t>Which one is the gradient in the x-direction? How about y-direction?</a:t>
            </a:r>
          </a:p>
        </p:txBody>
      </p:sp>
      <p:sp>
        <p:nvSpPr>
          <p:cNvPr id="4" name="TextBox 3"/>
          <p:cNvSpPr txBox="1"/>
          <p:nvPr/>
        </p:nvSpPr>
        <p:spPr>
          <a:xfrm>
            <a:off x="685800" y="1752600"/>
            <a:ext cx="1066800" cy="646331"/>
          </a:xfrm>
          <a:prstGeom prst="rect">
            <a:avLst/>
          </a:prstGeom>
          <a:noFill/>
        </p:spPr>
        <p:txBody>
          <a:bodyPr wrap="square" rtlCol="0">
            <a:spAutoFit/>
          </a:bodyPr>
          <a:lstStyle/>
          <a:p>
            <a:r>
              <a:rPr lang="en-US"/>
              <a:t>Original</a:t>
            </a:r>
          </a:p>
          <a:p>
            <a:r>
              <a:rPr lang="en-US"/>
              <a:t>Image</a:t>
            </a:r>
          </a:p>
        </p:txBody>
      </p:sp>
      <p:sp>
        <p:nvSpPr>
          <p:cNvPr id="8" name="TextBox 7"/>
          <p:cNvSpPr txBox="1"/>
          <p:nvPr/>
        </p:nvSpPr>
        <p:spPr>
          <a:xfrm>
            <a:off x="7467600" y="1752600"/>
            <a:ext cx="1295400" cy="646331"/>
          </a:xfrm>
          <a:prstGeom prst="rect">
            <a:avLst/>
          </a:prstGeom>
          <a:noFill/>
        </p:spPr>
        <p:txBody>
          <a:bodyPr wrap="square" rtlCol="0">
            <a:spAutoFit/>
          </a:bodyPr>
          <a:lstStyle/>
          <a:p>
            <a:r>
              <a:rPr lang="en-US"/>
              <a:t>Gradient magnitude</a:t>
            </a:r>
          </a:p>
        </p:txBody>
      </p:sp>
      <p:sp>
        <p:nvSpPr>
          <p:cNvPr id="9" name="TextBox 8"/>
          <p:cNvSpPr txBox="1"/>
          <p:nvPr/>
        </p:nvSpPr>
        <p:spPr>
          <a:xfrm>
            <a:off x="457200" y="4347773"/>
            <a:ext cx="1295400" cy="369332"/>
          </a:xfrm>
          <a:prstGeom prst="rect">
            <a:avLst/>
          </a:prstGeom>
          <a:noFill/>
        </p:spPr>
        <p:txBody>
          <a:bodyPr wrap="square" rtlCol="0">
            <a:spAutoFit/>
          </a:bodyPr>
          <a:lstStyle/>
          <a:p>
            <a:r>
              <a:rPr lang="en-US"/>
              <a:t>x-direction</a:t>
            </a:r>
          </a:p>
        </p:txBody>
      </p:sp>
      <p:sp>
        <p:nvSpPr>
          <p:cNvPr id="10" name="TextBox 9"/>
          <p:cNvSpPr txBox="1"/>
          <p:nvPr/>
        </p:nvSpPr>
        <p:spPr>
          <a:xfrm>
            <a:off x="7391400" y="4343400"/>
            <a:ext cx="1295400" cy="369332"/>
          </a:xfrm>
          <a:prstGeom prst="rect">
            <a:avLst/>
          </a:prstGeom>
          <a:noFill/>
        </p:spPr>
        <p:txBody>
          <a:bodyPr wrap="square" rtlCol="0">
            <a:spAutoFit/>
          </a:bodyPr>
          <a:lstStyle/>
          <a:p>
            <a:r>
              <a:rPr lang="en-US"/>
              <a:t>y-direction</a:t>
            </a:r>
          </a:p>
        </p:txBody>
      </p:sp>
    </p:spTree>
    <p:extLst>
      <p:ext uri="{BB962C8B-B14F-4D97-AF65-F5344CB8AC3E}">
        <p14:creationId xmlns:p14="http://schemas.microsoft.com/office/powerpoint/2010/main" val="38041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4</a:t>
            </a:fld>
            <a:endParaRPr lang="en-US"/>
          </a:p>
        </p:txBody>
      </p:sp>
      <p:pic>
        <p:nvPicPr>
          <p:cNvPr id="26626" name="Picture 2" descr="fig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2400"/>
            <a:ext cx="656873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09600" y="5417403"/>
            <a:ext cx="7924800" cy="830997"/>
          </a:xfrm>
          <a:prstGeom prst="rect">
            <a:avLst/>
          </a:prstGeom>
        </p:spPr>
        <p:txBody>
          <a:bodyPr wrap="square">
            <a:spAutoFit/>
          </a:bodyPr>
          <a:lstStyle/>
          <a:p>
            <a:pPr marL="342900" indent="-342900">
              <a:buAutoNum type="alphaUcParenBoth"/>
            </a:pPr>
            <a:r>
              <a:rPr lang="en-US" sz="1200"/>
              <a:t>Cave painting at </a:t>
            </a:r>
            <a:r>
              <a:rPr lang="en-US" sz="1200" err="1"/>
              <a:t>Chauvet</a:t>
            </a:r>
            <a:r>
              <a:rPr lang="en-US" sz="1200"/>
              <a:t>, France, about 30,000 B.C.;</a:t>
            </a:r>
          </a:p>
          <a:p>
            <a:pPr marL="342900" indent="-342900">
              <a:buAutoNum type="alphaUcParenBoth"/>
            </a:pPr>
            <a:r>
              <a:rPr lang="en-US" sz="1200"/>
              <a:t>Aerial photograph of the picture of a monkey as part of the Nazca Lines </a:t>
            </a:r>
            <a:r>
              <a:rPr lang="en-US" sz="1200" err="1"/>
              <a:t>geoglyphs</a:t>
            </a:r>
            <a:r>
              <a:rPr lang="en-US" sz="1200"/>
              <a:t>, Peru, about 700 – 200 B.C.; </a:t>
            </a:r>
          </a:p>
          <a:p>
            <a:pPr marL="342900" indent="-342900">
              <a:buAutoNum type="alphaUcParenBoth"/>
            </a:pPr>
            <a:r>
              <a:rPr lang="en-US" sz="1200" err="1"/>
              <a:t>Shen</a:t>
            </a:r>
            <a:r>
              <a:rPr lang="en-US" sz="1200"/>
              <a:t> Zhou (1427-1509 A.D.): Poet on a mountain top, ink on paper, China; </a:t>
            </a:r>
          </a:p>
          <a:p>
            <a:pPr marL="342900" indent="-342900">
              <a:buAutoNum type="alphaUcParenBoth"/>
            </a:pPr>
            <a:r>
              <a:rPr lang="en-US" sz="1200"/>
              <a:t>Line drawing by 7-year old I. </a:t>
            </a:r>
            <a:r>
              <a:rPr lang="en-US" sz="1200" err="1"/>
              <a:t>Lleras</a:t>
            </a:r>
            <a:r>
              <a:rPr lang="en-US" sz="1200"/>
              <a:t> (2010 A.D.). </a:t>
            </a:r>
          </a:p>
        </p:txBody>
      </p:sp>
    </p:spTree>
    <p:extLst>
      <p:ext uri="{BB962C8B-B14F-4D97-AF65-F5344CB8AC3E}">
        <p14:creationId xmlns:p14="http://schemas.microsoft.com/office/powerpoint/2010/main" val="2714109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229600" cy="1143000"/>
          </a:xfrm>
        </p:spPr>
        <p:txBody>
          <a:bodyPr/>
          <a:lstStyle/>
          <a:p>
            <a:r>
              <a:rPr lang="en-US"/>
              <a:t>Designing an edge detector</a:t>
            </a:r>
          </a:p>
        </p:txBody>
      </p:sp>
      <p:sp>
        <p:nvSpPr>
          <p:cNvPr id="1098755" name="Rectangle 3"/>
          <p:cNvSpPr>
            <a:spLocks noGrp="1" noChangeArrowheads="1"/>
          </p:cNvSpPr>
          <p:nvPr>
            <p:ph type="body" idx="1"/>
          </p:nvPr>
        </p:nvSpPr>
        <p:spPr>
          <a:xfrm>
            <a:off x="381000" y="914400"/>
            <a:ext cx="8458200" cy="5257800"/>
          </a:xfrm>
        </p:spPr>
        <p:txBody>
          <a:bodyPr>
            <a:normAutofit/>
          </a:bodyPr>
          <a:lstStyle/>
          <a:p>
            <a:pPr>
              <a:buFontTx/>
              <a:buChar char="•"/>
            </a:pPr>
            <a:r>
              <a:rPr lang="en-US" sz="2400"/>
              <a:t>Criteria for an “optimal” edge detector:</a:t>
            </a:r>
          </a:p>
          <a:p>
            <a:pPr lvl="1"/>
            <a:r>
              <a:rPr lang="en-US" sz="2000" b="1"/>
              <a:t>Good detection:</a:t>
            </a:r>
            <a:r>
              <a:rPr lang="en-US" sz="2000"/>
              <a:t> the optimal detector must minimize the probability of false positives (detecting spurious edges caused by noise), as well as that of false negatives (missing real edges)</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40</a:t>
            </a:fld>
            <a:endParaRPr lang="en-US"/>
          </a:p>
        </p:txBody>
      </p:sp>
      <p:pic>
        <p:nvPicPr>
          <p:cNvPr id="6" name="Picture 4" descr="edge_detection"/>
          <p:cNvPicPr>
            <a:picLocks noChangeAspect="1" noChangeArrowheads="1"/>
          </p:cNvPicPr>
          <p:nvPr/>
        </p:nvPicPr>
        <p:blipFill rotWithShape="1">
          <a:blip r:embed="rId3">
            <a:extLst>
              <a:ext uri="{28A0092B-C50C-407E-A947-70E740481C1C}">
                <a14:useLocalDpi xmlns:a14="http://schemas.microsoft.com/office/drawing/2010/main" val="0"/>
              </a:ext>
            </a:extLst>
          </a:blip>
          <a:srcRect r="52048"/>
          <a:stretch/>
        </p:blipFill>
        <p:spPr bwMode="auto">
          <a:xfrm>
            <a:off x="2438400" y="4191000"/>
            <a:ext cx="2133600" cy="190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6512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229600" cy="1143000"/>
          </a:xfrm>
        </p:spPr>
        <p:txBody>
          <a:bodyPr/>
          <a:lstStyle/>
          <a:p>
            <a:r>
              <a:rPr lang="en-US"/>
              <a:t>Designing an edge detector</a:t>
            </a:r>
          </a:p>
        </p:txBody>
      </p:sp>
      <p:sp>
        <p:nvSpPr>
          <p:cNvPr id="1098755" name="Rectangle 3"/>
          <p:cNvSpPr>
            <a:spLocks noGrp="1" noChangeArrowheads="1"/>
          </p:cNvSpPr>
          <p:nvPr>
            <p:ph type="body" idx="1"/>
          </p:nvPr>
        </p:nvSpPr>
        <p:spPr>
          <a:xfrm>
            <a:off x="381000" y="914400"/>
            <a:ext cx="8458200" cy="5257800"/>
          </a:xfrm>
        </p:spPr>
        <p:txBody>
          <a:bodyPr>
            <a:normAutofit/>
          </a:bodyPr>
          <a:lstStyle/>
          <a:p>
            <a:pPr>
              <a:buFontTx/>
              <a:buChar char="•"/>
            </a:pPr>
            <a:r>
              <a:rPr lang="en-US" sz="2400"/>
              <a:t>Criteria for an “optimal” edge detector:</a:t>
            </a:r>
          </a:p>
          <a:p>
            <a:pPr lvl="1"/>
            <a:r>
              <a:rPr lang="en-US" sz="2000" b="1"/>
              <a:t>Good detection:</a:t>
            </a:r>
            <a:r>
              <a:rPr lang="en-US" sz="2000"/>
              <a:t> the optimal detector must minimize the probability of false positives (detecting spurious edges caused by noise), as well as that of false negatives (missing real edges)</a:t>
            </a:r>
          </a:p>
          <a:p>
            <a:pPr lvl="1"/>
            <a:r>
              <a:rPr lang="en-US" sz="2000" b="1"/>
              <a:t>Good localization:</a:t>
            </a:r>
            <a:r>
              <a:rPr lang="en-US" sz="2000"/>
              <a:t> the edges detected must be as close as possible to the true edges</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41</a:t>
            </a:fld>
            <a:endParaRPr lang="en-US"/>
          </a:p>
        </p:txBody>
      </p:sp>
      <p:pic>
        <p:nvPicPr>
          <p:cNvPr id="6" name="Picture 4" descr="edge_detection"/>
          <p:cNvPicPr>
            <a:picLocks noChangeAspect="1" noChangeArrowheads="1"/>
          </p:cNvPicPr>
          <p:nvPr/>
        </p:nvPicPr>
        <p:blipFill rotWithShape="1">
          <a:blip r:embed="rId3">
            <a:extLst>
              <a:ext uri="{28A0092B-C50C-407E-A947-70E740481C1C}">
                <a14:useLocalDpi xmlns:a14="http://schemas.microsoft.com/office/drawing/2010/main" val="0"/>
              </a:ext>
            </a:extLst>
          </a:blip>
          <a:srcRect r="24648"/>
          <a:stretch/>
        </p:blipFill>
        <p:spPr bwMode="auto">
          <a:xfrm>
            <a:off x="2438400" y="4191000"/>
            <a:ext cx="3352800" cy="190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13919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229600" cy="1143000"/>
          </a:xfrm>
        </p:spPr>
        <p:txBody>
          <a:bodyPr/>
          <a:lstStyle/>
          <a:p>
            <a:r>
              <a:rPr lang="en-US"/>
              <a:t>Designing an edge detector</a:t>
            </a:r>
          </a:p>
        </p:txBody>
      </p:sp>
      <p:sp>
        <p:nvSpPr>
          <p:cNvPr id="1098755" name="Rectangle 3"/>
          <p:cNvSpPr>
            <a:spLocks noGrp="1" noChangeArrowheads="1"/>
          </p:cNvSpPr>
          <p:nvPr>
            <p:ph type="body" idx="1"/>
          </p:nvPr>
        </p:nvSpPr>
        <p:spPr>
          <a:xfrm>
            <a:off x="381000" y="914400"/>
            <a:ext cx="8458200" cy="5257800"/>
          </a:xfrm>
        </p:spPr>
        <p:txBody>
          <a:bodyPr>
            <a:normAutofit/>
          </a:bodyPr>
          <a:lstStyle/>
          <a:p>
            <a:pPr>
              <a:buFontTx/>
              <a:buChar char="•"/>
            </a:pPr>
            <a:r>
              <a:rPr lang="en-US" sz="2400"/>
              <a:t>Criteria for an “optimal” edge detector:</a:t>
            </a:r>
          </a:p>
          <a:p>
            <a:pPr lvl="1"/>
            <a:r>
              <a:rPr lang="en-US" sz="2000" b="1"/>
              <a:t>Good detection:</a:t>
            </a:r>
            <a:r>
              <a:rPr lang="en-US" sz="2000"/>
              <a:t> the optimal detector must minimize the probability of false positives (detecting spurious edges caused by noise), as well as that of false negatives (missing real edges)</a:t>
            </a:r>
          </a:p>
          <a:p>
            <a:pPr lvl="1"/>
            <a:r>
              <a:rPr lang="en-US" sz="2000" b="1"/>
              <a:t>Good localization:</a:t>
            </a:r>
            <a:r>
              <a:rPr lang="en-US" sz="2000"/>
              <a:t> the edges detected must be as close as possible to the true edges</a:t>
            </a:r>
          </a:p>
          <a:p>
            <a:pPr lvl="1"/>
            <a:r>
              <a:rPr lang="en-US" sz="2000" b="1"/>
              <a:t>Single response:</a:t>
            </a:r>
            <a:r>
              <a:rPr lang="en-US" sz="2000"/>
              <a:t> the detector must return one point only for each true edge point; that is, minimize the number of local maxima around the true edge</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42</a:t>
            </a:fld>
            <a:endParaRPr lang="en-US"/>
          </a:p>
        </p:txBody>
      </p:sp>
      <p:pic>
        <p:nvPicPr>
          <p:cNvPr id="6" name="Picture 4" descr="edge_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191000"/>
            <a:ext cx="4449482" cy="190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7325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dirty="0">
                <a:solidFill>
                  <a:srgbClr val="BFBFBF"/>
                </a:solidFill>
              </a:rPr>
              <a:t>Edge detection</a:t>
            </a:r>
          </a:p>
          <a:p>
            <a:r>
              <a:rPr lang="en-US" dirty="0">
                <a:solidFill>
                  <a:schemeClr val="bg1">
                    <a:lumMod val="75000"/>
                  </a:schemeClr>
                </a:solidFill>
              </a:rPr>
              <a:t>Image Gradients</a:t>
            </a:r>
          </a:p>
          <a:p>
            <a:r>
              <a:rPr lang="en-US" dirty="0">
                <a:solidFill>
                  <a:srgbClr val="BFBFBF"/>
                </a:solidFill>
              </a:rPr>
              <a:t>A simple edge detector</a:t>
            </a:r>
          </a:p>
          <a:p>
            <a:r>
              <a:rPr lang="en-US" dirty="0" err="1"/>
              <a:t>Sobel</a:t>
            </a:r>
            <a:r>
              <a:rPr lang="en-US" dirty="0"/>
              <a:t> Edge </a:t>
            </a:r>
            <a:r>
              <a:rPr lang="en-US" dirty="0" smtClean="0"/>
              <a:t>detector</a:t>
            </a:r>
            <a:endParaRPr lang="en-US" dirty="0"/>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43</a:t>
            </a:fld>
            <a:endParaRPr lang="en-US"/>
          </a:p>
        </p:txBody>
      </p:sp>
    </p:spTree>
    <p:extLst>
      <p:ext uri="{BB962C8B-B14F-4D97-AF65-F5344CB8AC3E}">
        <p14:creationId xmlns:p14="http://schemas.microsoft.com/office/powerpoint/2010/main" val="24289548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Sobel Operator</a:t>
            </a:r>
          </a:p>
        </p:txBody>
      </p:sp>
      <p:sp>
        <p:nvSpPr>
          <p:cNvPr id="3" name="Content Placeholder 2"/>
          <p:cNvSpPr>
            <a:spLocks noGrp="1"/>
          </p:cNvSpPr>
          <p:nvPr>
            <p:ph idx="1"/>
          </p:nvPr>
        </p:nvSpPr>
        <p:spPr>
          <a:xfrm>
            <a:off x="457200" y="1219200"/>
            <a:ext cx="8229600" cy="4525963"/>
          </a:xfrm>
        </p:spPr>
        <p:txBody>
          <a:bodyPr/>
          <a:lstStyle/>
          <a:p>
            <a:r>
              <a:rPr lang="en-US"/>
              <a:t>uses two 3×3 kernels which are convolved with the original image to calculate approximations of the derivatives </a:t>
            </a:r>
          </a:p>
          <a:p>
            <a:r>
              <a:rPr lang="en-US"/>
              <a:t>one for horizontal changes, and one for vertical</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349" y="4019550"/>
            <a:ext cx="3454400" cy="1600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4144963"/>
            <a:ext cx="3238500" cy="1562100"/>
          </a:xfrm>
          <a:prstGeom prst="rect">
            <a:avLst/>
          </a:prstGeom>
        </p:spPr>
      </p:pic>
    </p:spTree>
    <p:extLst>
      <p:ext uri="{BB962C8B-B14F-4D97-AF65-F5344CB8AC3E}">
        <p14:creationId xmlns:p14="http://schemas.microsoft.com/office/powerpoint/2010/main" val="17938214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04800"/>
            <a:ext cx="8229600" cy="1143000"/>
          </a:xfrm>
        </p:spPr>
        <p:txBody>
          <a:bodyPr/>
          <a:lstStyle/>
          <a:p>
            <a:r>
              <a:rPr lang="en-US"/>
              <a:t>Sobel Operation</a:t>
            </a:r>
          </a:p>
        </p:txBody>
      </p:sp>
      <p:sp>
        <p:nvSpPr>
          <p:cNvPr id="3" name="Content Placeholder 2"/>
          <p:cNvSpPr>
            <a:spLocks noGrp="1"/>
          </p:cNvSpPr>
          <p:nvPr>
            <p:ph idx="1"/>
          </p:nvPr>
        </p:nvSpPr>
        <p:spPr/>
        <p:txBody>
          <a:bodyPr/>
          <a:lstStyle/>
          <a:p>
            <a:r>
              <a:rPr lang="en-US"/>
              <a:t>Smoothing + differentiation</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45</a:t>
            </a:fld>
            <a:endParaRPr lang="en-US"/>
          </a:p>
        </p:txBody>
      </p:sp>
      <p:grpSp>
        <p:nvGrpSpPr>
          <p:cNvPr id="8" name="Group 7"/>
          <p:cNvGrpSpPr/>
          <p:nvPr/>
        </p:nvGrpSpPr>
        <p:grpSpPr>
          <a:xfrm>
            <a:off x="1397000" y="2275681"/>
            <a:ext cx="6350000" cy="1562100"/>
            <a:chOff x="1524000" y="2832100"/>
            <a:chExt cx="6350000" cy="156210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895600"/>
              <a:ext cx="5359400" cy="14351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67059"/>
            <a:stretch/>
          </p:blipFill>
          <p:spPr>
            <a:xfrm>
              <a:off x="1524000" y="2832100"/>
              <a:ext cx="1066800" cy="1562100"/>
            </a:xfrm>
            <a:prstGeom prst="rect">
              <a:avLst/>
            </a:prstGeom>
          </p:spPr>
        </p:pic>
      </p:grpSp>
      <p:sp>
        <p:nvSpPr>
          <p:cNvPr id="9" name="TextBox 8"/>
          <p:cNvSpPr txBox="1"/>
          <p:nvPr/>
        </p:nvSpPr>
        <p:spPr>
          <a:xfrm>
            <a:off x="3276599" y="4313207"/>
            <a:ext cx="2286001" cy="400110"/>
          </a:xfrm>
          <a:prstGeom prst="rect">
            <a:avLst/>
          </a:prstGeom>
          <a:noFill/>
        </p:spPr>
        <p:txBody>
          <a:bodyPr wrap="square" rtlCol="0">
            <a:spAutoFit/>
          </a:bodyPr>
          <a:lstStyle/>
          <a:p>
            <a:r>
              <a:rPr lang="en-US" sz="2000"/>
              <a:t>Gaussian smoothing</a:t>
            </a:r>
          </a:p>
        </p:txBody>
      </p:sp>
      <p:sp>
        <p:nvSpPr>
          <p:cNvPr id="10" name="TextBox 9"/>
          <p:cNvSpPr txBox="1"/>
          <p:nvPr/>
        </p:nvSpPr>
        <p:spPr>
          <a:xfrm>
            <a:off x="6134298" y="4313207"/>
            <a:ext cx="1790502" cy="400110"/>
          </a:xfrm>
          <a:prstGeom prst="rect">
            <a:avLst/>
          </a:prstGeom>
          <a:noFill/>
        </p:spPr>
        <p:txBody>
          <a:bodyPr wrap="square" rtlCol="0">
            <a:spAutoFit/>
          </a:bodyPr>
          <a:lstStyle/>
          <a:p>
            <a:r>
              <a:rPr lang="en-US" sz="2000"/>
              <a:t>differentiation</a:t>
            </a:r>
          </a:p>
        </p:txBody>
      </p:sp>
      <p:cxnSp>
        <p:nvCxnSpPr>
          <p:cNvPr id="12" name="Straight Arrow Connector 11"/>
          <p:cNvCxnSpPr>
            <a:endCxn id="6" idx="2"/>
          </p:cNvCxnSpPr>
          <p:nvPr/>
        </p:nvCxnSpPr>
        <p:spPr>
          <a:xfrm flipV="1">
            <a:off x="4191000" y="3774281"/>
            <a:ext cx="876300" cy="538926"/>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0"/>
          </p:cNvCxnSpPr>
          <p:nvPr/>
        </p:nvCxnSpPr>
        <p:spPr>
          <a:xfrm flipH="1" flipV="1">
            <a:off x="6578600" y="3352800"/>
            <a:ext cx="450949" cy="960407"/>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3659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Sobel Operation</a:t>
            </a:r>
          </a:p>
        </p:txBody>
      </p:sp>
      <p:sp>
        <p:nvSpPr>
          <p:cNvPr id="3" name="Content Placeholder 2"/>
          <p:cNvSpPr>
            <a:spLocks noGrp="1"/>
          </p:cNvSpPr>
          <p:nvPr>
            <p:ph idx="1"/>
          </p:nvPr>
        </p:nvSpPr>
        <p:spPr/>
        <p:txBody>
          <a:bodyPr/>
          <a:lstStyle/>
          <a:p>
            <a:r>
              <a:rPr lang="en-US"/>
              <a:t>Magnitude:</a:t>
            </a:r>
          </a:p>
          <a:p>
            <a:endParaRPr lang="en-US"/>
          </a:p>
          <a:p>
            <a:endParaRPr lang="en-US"/>
          </a:p>
          <a:p>
            <a:r>
              <a:rPr lang="en-US"/>
              <a:t>Angle or direction of the gradient:</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336800"/>
            <a:ext cx="3086100" cy="787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4013200"/>
            <a:ext cx="2654300" cy="1092200"/>
          </a:xfrm>
          <a:prstGeom prst="rect">
            <a:avLst/>
          </a:prstGeom>
        </p:spPr>
      </p:pic>
    </p:spTree>
    <p:extLst>
      <p:ext uri="{BB962C8B-B14F-4D97-AF65-F5344CB8AC3E}">
        <p14:creationId xmlns:p14="http://schemas.microsoft.com/office/powerpoint/2010/main" val="10828185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Sobel Filter example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47</a:t>
            </a:fld>
            <a:endParaRPr lang="en-US"/>
          </a:p>
        </p:txBody>
      </p:sp>
      <p:pic>
        <p:nvPicPr>
          <p:cNvPr id="6" name="Picture 5"/>
          <p:cNvPicPr>
            <a:picLocks noChangeAspect="1"/>
          </p:cNvPicPr>
          <p:nvPr/>
        </p:nvPicPr>
        <p:blipFill>
          <a:blip r:embed="rId3"/>
          <a:stretch>
            <a:fillRect/>
          </a:stretch>
        </p:blipFill>
        <p:spPr>
          <a:xfrm>
            <a:off x="876300" y="904875"/>
            <a:ext cx="3543300" cy="2600325"/>
          </a:xfrm>
          <a:prstGeom prst="rect">
            <a:avLst/>
          </a:prstGeom>
        </p:spPr>
      </p:pic>
      <p:pic>
        <p:nvPicPr>
          <p:cNvPr id="7" name="Picture 6"/>
          <p:cNvPicPr>
            <a:picLocks noChangeAspect="1"/>
          </p:cNvPicPr>
          <p:nvPr/>
        </p:nvPicPr>
        <p:blipFill>
          <a:blip r:embed="rId4"/>
          <a:stretch>
            <a:fillRect/>
          </a:stretch>
        </p:blipFill>
        <p:spPr>
          <a:xfrm>
            <a:off x="4584700" y="3619500"/>
            <a:ext cx="3581400" cy="2686050"/>
          </a:xfrm>
          <a:prstGeom prst="rect">
            <a:avLst/>
          </a:prstGeom>
        </p:spPr>
      </p:pic>
      <p:pic>
        <p:nvPicPr>
          <p:cNvPr id="9" name="Picture 8"/>
          <p:cNvPicPr>
            <a:picLocks noChangeAspect="1"/>
          </p:cNvPicPr>
          <p:nvPr/>
        </p:nvPicPr>
        <p:blipFill>
          <a:blip r:embed="rId5"/>
          <a:stretch>
            <a:fillRect/>
          </a:stretch>
        </p:blipFill>
        <p:spPr>
          <a:xfrm>
            <a:off x="838200" y="3619500"/>
            <a:ext cx="3581400" cy="2686050"/>
          </a:xfrm>
          <a:prstGeom prst="rect">
            <a:avLst/>
          </a:prstGeom>
        </p:spPr>
      </p:pic>
      <p:pic>
        <p:nvPicPr>
          <p:cNvPr id="10" name="Picture 9"/>
          <p:cNvPicPr>
            <a:picLocks noChangeAspect="1"/>
          </p:cNvPicPr>
          <p:nvPr/>
        </p:nvPicPr>
        <p:blipFill>
          <a:blip r:embed="rId6"/>
          <a:stretch>
            <a:fillRect/>
          </a:stretch>
        </p:blipFill>
        <p:spPr>
          <a:xfrm>
            <a:off x="4584700" y="904875"/>
            <a:ext cx="3581400" cy="2600325"/>
          </a:xfrm>
          <a:prstGeom prst="rect">
            <a:avLst/>
          </a:prstGeom>
        </p:spPr>
      </p:pic>
    </p:spTree>
    <p:extLst>
      <p:ext uri="{BB962C8B-B14F-4D97-AF65-F5344CB8AC3E}">
        <p14:creationId xmlns:p14="http://schemas.microsoft.com/office/powerpoint/2010/main" val="455282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Sobel Filter Problems</a:t>
            </a:r>
          </a:p>
        </p:txBody>
      </p:sp>
      <p:sp>
        <p:nvSpPr>
          <p:cNvPr id="3" name="Content Placeholder 2"/>
          <p:cNvSpPr>
            <a:spLocks noGrp="1"/>
          </p:cNvSpPr>
          <p:nvPr>
            <p:ph idx="1"/>
          </p:nvPr>
        </p:nvSpPr>
        <p:spPr>
          <a:xfrm>
            <a:off x="457200" y="4108450"/>
            <a:ext cx="8229600" cy="2011363"/>
          </a:xfrm>
        </p:spPr>
        <p:txBody>
          <a:bodyPr>
            <a:normAutofit/>
          </a:bodyPr>
          <a:lstStyle/>
          <a:p>
            <a:r>
              <a:rPr lang="en-US" sz="2000" dirty="0"/>
              <a:t>Poor Localization (Trigger response in multiple adjacent pixels)</a:t>
            </a:r>
          </a:p>
          <a:p>
            <a:r>
              <a:rPr lang="en-US" sz="2000" dirty="0" err="1"/>
              <a:t>Thresholding</a:t>
            </a:r>
            <a:r>
              <a:rPr lang="en-US" sz="2000" dirty="0"/>
              <a:t> value favors certain directions over others</a:t>
            </a:r>
          </a:p>
          <a:p>
            <a:pPr lvl="1"/>
            <a:r>
              <a:rPr lang="en-US" sz="1600" dirty="0"/>
              <a:t>Can miss oblique edges more than horizontal or vertical edges</a:t>
            </a:r>
          </a:p>
          <a:p>
            <a:pPr lvl="1"/>
            <a:r>
              <a:rPr lang="en-US" sz="1600" dirty="0"/>
              <a:t>False negatives</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372543"/>
            <a:ext cx="7848600" cy="2439045"/>
          </a:xfrm>
          <a:prstGeom prst="rect">
            <a:avLst/>
          </a:prstGeom>
        </p:spPr>
      </p:pic>
    </p:spTree>
    <p:extLst>
      <p:ext uri="{BB962C8B-B14F-4D97-AF65-F5344CB8AC3E}">
        <p14:creationId xmlns:p14="http://schemas.microsoft.com/office/powerpoint/2010/main" val="20430200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a:t>10-Oct-17</a:t>
            </a:r>
          </a:p>
        </p:txBody>
      </p:sp>
      <p:sp>
        <p:nvSpPr>
          <p:cNvPr id="4" name="Slide Number Placeholder 3"/>
          <p:cNvSpPr>
            <a:spLocks noGrp="1"/>
          </p:cNvSpPr>
          <p:nvPr>
            <p:ph type="sldNum" sz="quarter" idx="12"/>
          </p:nvPr>
        </p:nvSpPr>
        <p:spPr/>
        <p:txBody>
          <a:bodyPr/>
          <a:lstStyle/>
          <a:p>
            <a:fld id="{CF7DC490-98B8-074B-BB30-37775A2447EF}" type="slidenum">
              <a:rPr lang="en-US" smtClean="0"/>
              <a:pPr/>
              <a:t>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0"/>
            <a:ext cx="8636000" cy="5943600"/>
          </a:xfrm>
          <a:prstGeom prst="rect">
            <a:avLst/>
          </a:prstGeom>
        </p:spPr>
      </p:pic>
      <p:sp>
        <p:nvSpPr>
          <p:cNvPr id="6" name="Text Box 7"/>
          <p:cNvSpPr txBox="1">
            <a:spLocks noChangeArrowheads="1"/>
          </p:cNvSpPr>
          <p:nvPr/>
        </p:nvSpPr>
        <p:spPr bwMode="auto">
          <a:xfrm>
            <a:off x="3048000" y="5919787"/>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Hubel &amp; Wiesel, 1960s</a:t>
            </a:r>
          </a:p>
        </p:txBody>
      </p:sp>
    </p:spTree>
    <p:extLst>
      <p:ext uri="{BB962C8B-B14F-4D97-AF65-F5344CB8AC3E}">
        <p14:creationId xmlns:p14="http://schemas.microsoft.com/office/powerpoint/2010/main" val="18090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a:t>We know edges are special from human </a:t>
            </a:r>
            <a:r>
              <a:rPr lang="en-US" sz="2700"/>
              <a:t>(mammalian)</a:t>
            </a:r>
            <a:r>
              <a:rPr lang="en-US"/>
              <a:t> vision studies</a:t>
            </a:r>
          </a:p>
        </p:txBody>
      </p:sp>
      <p:sp>
        <p:nvSpPr>
          <p:cNvPr id="3" name="Date Placeholder 2"/>
          <p:cNvSpPr>
            <a:spLocks noGrp="1"/>
          </p:cNvSpPr>
          <p:nvPr>
            <p:ph type="dt" sz="half" idx="10"/>
          </p:nvPr>
        </p:nvSpPr>
        <p:spPr/>
        <p:txBody>
          <a:bodyPr/>
          <a:lstStyle/>
          <a:p>
            <a:r>
              <a:rPr lang="en-US"/>
              <a:t>10-Oct-17</a:t>
            </a:r>
          </a:p>
        </p:txBody>
      </p:sp>
      <p:sp>
        <p:nvSpPr>
          <p:cNvPr id="4" name="Slide Number Placeholder 3"/>
          <p:cNvSpPr>
            <a:spLocks noGrp="1"/>
          </p:cNvSpPr>
          <p:nvPr>
            <p:ph type="sldNum" sz="quarter" idx="12"/>
          </p:nvPr>
        </p:nvSpPr>
        <p:spPr/>
        <p:txBody>
          <a:bodyPr/>
          <a:lstStyle/>
          <a:p>
            <a:fld id="{CF7DC490-98B8-074B-BB30-37775A2447EF}" type="slidenum">
              <a:rPr lang="en-US" smtClean="0"/>
              <a:pPr/>
              <a:t>6</a:t>
            </a:fld>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050" y="1414462"/>
            <a:ext cx="3885930"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57325"/>
            <a:ext cx="34353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971800" y="5648325"/>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Hubel &amp; Wiesel, 1960s</a:t>
            </a:r>
          </a:p>
        </p:txBody>
      </p:sp>
    </p:spTree>
    <p:extLst>
      <p:ext uri="{BB962C8B-B14F-4D97-AF65-F5344CB8AC3E}">
        <p14:creationId xmlns:p14="http://schemas.microsoft.com/office/powerpoint/2010/main" val="31764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a:t>We know edges are special from human </a:t>
            </a:r>
            <a:r>
              <a:rPr lang="en-US" sz="2700"/>
              <a:t>(mammalian)</a:t>
            </a:r>
            <a:r>
              <a:rPr lang="en-US"/>
              <a:t> vision studies</a:t>
            </a:r>
          </a:p>
        </p:txBody>
      </p:sp>
      <p:sp>
        <p:nvSpPr>
          <p:cNvPr id="3" name="Date Placeholder 2"/>
          <p:cNvSpPr>
            <a:spLocks noGrp="1"/>
          </p:cNvSpPr>
          <p:nvPr>
            <p:ph type="dt" sz="half" idx="10"/>
          </p:nvPr>
        </p:nvSpPr>
        <p:spPr/>
        <p:txBody>
          <a:bodyPr/>
          <a:lstStyle/>
          <a:p>
            <a:r>
              <a:rPr lang="en-US"/>
              <a:t>10-Oct-17</a:t>
            </a:r>
          </a:p>
        </p:txBody>
      </p:sp>
      <p:sp>
        <p:nvSpPr>
          <p:cNvPr id="4" name="Slide Number Placeholder 3"/>
          <p:cNvSpPr>
            <a:spLocks noGrp="1"/>
          </p:cNvSpPr>
          <p:nvPr>
            <p:ph type="sldNum" sz="quarter" idx="12"/>
          </p:nvPr>
        </p:nvSpPr>
        <p:spPr/>
        <p:txBody>
          <a:bodyPr/>
          <a:lstStyle/>
          <a:p>
            <a:fld id="{CF7DC490-98B8-074B-BB30-37775A2447EF}" type="slidenum">
              <a:rPr lang="en-US" smtClean="0"/>
              <a:pPr/>
              <a:t>7</a:t>
            </a:fld>
            <a:endParaRPr lang="en-US"/>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24000"/>
            <a:ext cx="6858000" cy="453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263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8</a:t>
            </a:fld>
            <a:endParaRPr lang="en-US"/>
          </a:p>
        </p:txBody>
      </p:sp>
      <p:pic>
        <p:nvPicPr>
          <p:cNvPr id="27650" name="Picture 2" descr="exampleImage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32" y="517525"/>
            <a:ext cx="514941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descr="DecodingAccurac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401485"/>
            <a:ext cx="3352800" cy="246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430145" y="6019800"/>
            <a:ext cx="4491038" cy="338554"/>
          </a:xfrm>
          <a:prstGeom prst="rect">
            <a:avLst/>
          </a:prstGeom>
          <a:noFill/>
        </p:spPr>
        <p:txBody>
          <a:bodyPr wrap="none" rtlCol="0">
            <a:spAutoFit/>
          </a:bodyPr>
          <a:lstStyle/>
          <a:p>
            <a:r>
              <a:rPr lang="en-US" sz="1600"/>
              <a:t>Walther, Chai, </a:t>
            </a:r>
            <a:r>
              <a:rPr lang="en-US" sz="1600" err="1"/>
              <a:t>Caddigan</a:t>
            </a:r>
            <a:r>
              <a:rPr lang="en-US" sz="1600"/>
              <a:t>, Beck &amp; </a:t>
            </a:r>
            <a:r>
              <a:rPr lang="en-US" sz="1600" err="1"/>
              <a:t>Fei-Fei</a:t>
            </a:r>
            <a:r>
              <a:rPr lang="en-US" sz="1600"/>
              <a:t>, </a:t>
            </a:r>
            <a:r>
              <a:rPr lang="en-US" sz="1600" i="1"/>
              <a:t>PNAS, 2011</a:t>
            </a:r>
            <a:endParaRPr lang="en-US" sz="1600"/>
          </a:p>
        </p:txBody>
      </p:sp>
      <p:pic>
        <p:nvPicPr>
          <p:cNvPr id="276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454025"/>
            <a:ext cx="2498452"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01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Grp="1" noChangeAspect="1"/>
          </p:cNvGraphicFramePr>
          <p:nvPr>
            <p:ph idx="4294967295"/>
          </p:nvPr>
        </p:nvGraphicFramePr>
        <p:xfrm>
          <a:off x="5486400" y="1905000"/>
          <a:ext cx="3332163" cy="3581400"/>
        </p:xfrm>
        <a:graphic>
          <a:graphicData uri="http://schemas.openxmlformats.org/presentationml/2006/ole">
            <mc:AlternateContent xmlns:mc="http://schemas.openxmlformats.org/markup-compatibility/2006">
              <mc:Choice xmlns:v="urn:schemas-microsoft-com:vml" Requires="v">
                <p:oleObj spid="_x0000_s65551" name="Bitmap Image" r:id="rId4" imgW="2161905" imgH="2324424" progId="Paint.Picture">
                  <p:embed/>
                </p:oleObj>
              </mc:Choice>
              <mc:Fallback>
                <p:oleObj name="Bitmap Image" r:id="rId4" imgW="2161905" imgH="232442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905000"/>
                        <a:ext cx="333216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5"/>
          <p:cNvSpPr>
            <a:spLocks noGrp="1" noChangeArrowheads="1"/>
          </p:cNvSpPr>
          <p:nvPr>
            <p:ph type="title"/>
          </p:nvPr>
        </p:nvSpPr>
        <p:spPr>
          <a:xfrm>
            <a:off x="457200" y="0"/>
            <a:ext cx="8229600" cy="1143000"/>
          </a:xfrm>
        </p:spPr>
        <p:txBody>
          <a:bodyPr/>
          <a:lstStyle/>
          <a:p>
            <a:r>
              <a:rPr lang="en-US"/>
              <a:t>Edge detection</a:t>
            </a:r>
          </a:p>
        </p:txBody>
      </p:sp>
      <p:sp>
        <p:nvSpPr>
          <p:cNvPr id="1028" name="Rectangle 7"/>
          <p:cNvSpPr>
            <a:spLocks noGrp="1" noChangeArrowheads="1"/>
          </p:cNvSpPr>
          <p:nvPr>
            <p:ph type="body" idx="1"/>
          </p:nvPr>
        </p:nvSpPr>
        <p:spPr>
          <a:xfrm>
            <a:off x="685800" y="1143000"/>
            <a:ext cx="5105400" cy="5257800"/>
          </a:xfrm>
        </p:spPr>
        <p:txBody>
          <a:bodyPr>
            <a:normAutofit fontScale="92500" lnSpcReduction="10000"/>
          </a:bodyPr>
          <a:lstStyle/>
          <a:p>
            <a:pPr>
              <a:buFontTx/>
              <a:buChar char="•"/>
            </a:pPr>
            <a:r>
              <a:rPr lang="en-US" b="1"/>
              <a:t>Goal:  </a:t>
            </a:r>
            <a:r>
              <a:rPr lang="en-US"/>
              <a:t>Identify sudden changes (discontinuities) in an image</a:t>
            </a:r>
          </a:p>
          <a:p>
            <a:pPr lvl="1"/>
            <a:r>
              <a:rPr lang="en-US"/>
              <a:t>Intuitively, most semantic and shape information from the image can be encoded in the edges</a:t>
            </a:r>
          </a:p>
          <a:p>
            <a:pPr lvl="1"/>
            <a:r>
              <a:rPr lang="en-US"/>
              <a:t>More compact than pixels</a:t>
            </a:r>
            <a:br>
              <a:rPr lang="en-US"/>
            </a:br>
            <a:endParaRPr lang="en-US"/>
          </a:p>
          <a:p>
            <a:pPr>
              <a:buFontTx/>
              <a:buChar char="•"/>
            </a:pPr>
            <a:r>
              <a:rPr lang="en-US" b="1"/>
              <a:t>Ideal:</a:t>
            </a:r>
            <a:r>
              <a:rPr lang="en-US"/>
              <a:t> artist’s line drawing (but artist is also using object-level knowledge)</a:t>
            </a:r>
            <a:endParaRPr lang="en-US" sz="2400"/>
          </a:p>
        </p:txBody>
      </p:sp>
      <p:sp>
        <p:nvSpPr>
          <p:cNvPr id="1029" name="Text Box 8"/>
          <p:cNvSpPr txBox="1">
            <a:spLocks noChangeArrowheads="1"/>
          </p:cNvSpPr>
          <p:nvPr/>
        </p:nvSpPr>
        <p:spPr bwMode="auto">
          <a:xfrm>
            <a:off x="7279341" y="5791200"/>
            <a:ext cx="17653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D. Lowe</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9</a:t>
            </a:fld>
            <a:endParaRPr lang="en-US"/>
          </a:p>
        </p:txBody>
      </p:sp>
    </p:spTree>
    <p:extLst>
      <p:ext uri="{BB962C8B-B14F-4D97-AF65-F5344CB8AC3E}">
        <p14:creationId xmlns:p14="http://schemas.microsoft.com/office/powerpoint/2010/main" val="2336275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10;\end{document}&#10;"/>
  <p:tag name="EXTERNALNAME" val="Edittex"/>
  <p:tag name="BLEND" val="False"/>
  <p:tag name="TRANSPARENT" val="True"/>
  <p:tag name="BITMAPFORMAT" val="bmpmono"/>
  <p:tag name="DEBUGINTERACTIVE" val="True"/>
  <p:tag name="ORIGWIDTH" val="33.25"/>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heme/theme1.xml><?xml version="1.0" encoding="utf-8"?>
<a:theme xmlns:a="http://schemas.openxmlformats.org/drawingml/2006/main" name="CS223B_slides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1558</TotalTime>
  <Words>1277</Words>
  <Application>Microsoft Office PowerPoint</Application>
  <PresentationFormat>全屏显示(4:3)</PresentationFormat>
  <Paragraphs>288</Paragraphs>
  <Slides>48</Slides>
  <Notes>16</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48</vt:i4>
      </vt:variant>
    </vt:vector>
  </HeadingPairs>
  <TitlesOfParts>
    <vt:vector size="51" baseType="lpstr">
      <vt:lpstr>CS223B_slides_template</vt:lpstr>
      <vt:lpstr>Bitmap Image</vt:lpstr>
      <vt:lpstr>Photo Editor Photo</vt:lpstr>
      <vt:lpstr>Lecture:  Edge Detection</vt:lpstr>
      <vt:lpstr>What we will learn today</vt:lpstr>
      <vt:lpstr>PowerPoint 演示文稿</vt:lpstr>
      <vt:lpstr>PowerPoint 演示文稿</vt:lpstr>
      <vt:lpstr>PowerPoint 演示文稿</vt:lpstr>
      <vt:lpstr>We know edges are special from human (mammalian) vision studies</vt:lpstr>
      <vt:lpstr>We know edges are special from human (mammalian) vision studies</vt:lpstr>
      <vt:lpstr>PowerPoint 演示文稿</vt:lpstr>
      <vt:lpstr>Edge detection</vt:lpstr>
      <vt:lpstr>Why do we care about edges?</vt:lpstr>
      <vt:lpstr>Origins of edges</vt:lpstr>
      <vt:lpstr>Closeup of edges</vt:lpstr>
      <vt:lpstr>Closeup of edges</vt:lpstr>
      <vt:lpstr>Closeup of edges</vt:lpstr>
      <vt:lpstr>What we will learn today</vt:lpstr>
      <vt:lpstr>Derivatives in 1D</vt:lpstr>
      <vt:lpstr>Derivatives in 1D - example</vt:lpstr>
      <vt:lpstr>Derivatives in 1D - example</vt:lpstr>
      <vt:lpstr>Discrete Derivative in 1D</vt:lpstr>
      <vt:lpstr>Types of Discrete derivative in 1D</vt:lpstr>
      <vt:lpstr>1D discrete derivate filters</vt:lpstr>
      <vt:lpstr>1D discrete derivate filters</vt:lpstr>
      <vt:lpstr>1D discrete derivate filters</vt:lpstr>
      <vt:lpstr>1D discrete derivate example</vt:lpstr>
      <vt:lpstr>Discrete derivate in 2D</vt:lpstr>
      <vt:lpstr>Discrete derivate in 2D</vt:lpstr>
      <vt:lpstr>Discrete derivate in 2D</vt:lpstr>
      <vt:lpstr>2D discrete derivative filters</vt:lpstr>
      <vt:lpstr>2D discrete derivative filters</vt:lpstr>
      <vt:lpstr>2D discrete derivative - example</vt:lpstr>
      <vt:lpstr>2D discrete derivative - example</vt:lpstr>
      <vt:lpstr>2D discrete derivative - example</vt:lpstr>
      <vt:lpstr>2D discrete derivative - example</vt:lpstr>
      <vt:lpstr>2D discrete derivative - example</vt:lpstr>
      <vt:lpstr>3x3 image gradient filters</vt:lpstr>
      <vt:lpstr>What we will learn today</vt:lpstr>
      <vt:lpstr>Characterizing edges</vt:lpstr>
      <vt:lpstr>Image gradient</vt:lpstr>
      <vt:lpstr>Finite differences: example</vt:lpstr>
      <vt:lpstr>Designing an edge detector</vt:lpstr>
      <vt:lpstr>Designing an edge detector</vt:lpstr>
      <vt:lpstr>Designing an edge detector</vt:lpstr>
      <vt:lpstr>What we will learn today</vt:lpstr>
      <vt:lpstr>Sobel Operator</vt:lpstr>
      <vt:lpstr>Sobel Operation</vt:lpstr>
      <vt:lpstr>Sobel Operation</vt:lpstr>
      <vt:lpstr>Sobel Filter example</vt:lpstr>
      <vt:lpstr>Sobel Filter Problems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Edge Detection</dc:title>
  <cp:lastModifiedBy>Monicearhust</cp:lastModifiedBy>
  <cp:revision>10</cp:revision>
  <dcterms:modified xsi:type="dcterms:W3CDTF">2019-10-22T09:43:31Z</dcterms:modified>
</cp:coreProperties>
</file>